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1349" r:id="rId2"/>
    <p:sldId id="1350" r:id="rId3"/>
    <p:sldId id="259" r:id="rId4"/>
    <p:sldId id="260" r:id="rId5"/>
    <p:sldId id="1351" r:id="rId6"/>
    <p:sldId id="303" r:id="rId7"/>
    <p:sldId id="262" r:id="rId8"/>
    <p:sldId id="263" r:id="rId9"/>
    <p:sldId id="1352" r:id="rId10"/>
    <p:sldId id="1347" r:id="rId11"/>
    <p:sldId id="266" r:id="rId12"/>
    <p:sldId id="302" r:id="rId13"/>
    <p:sldId id="267" r:id="rId14"/>
    <p:sldId id="268" r:id="rId15"/>
    <p:sldId id="269" r:id="rId16"/>
    <p:sldId id="270" r:id="rId17"/>
    <p:sldId id="271" r:id="rId18"/>
    <p:sldId id="272" r:id="rId19"/>
    <p:sldId id="273" r:id="rId20"/>
    <p:sldId id="1346" r:id="rId21"/>
    <p:sldId id="274" r:id="rId22"/>
    <p:sldId id="275" r:id="rId23"/>
    <p:sldId id="276" r:id="rId24"/>
    <p:sldId id="278" r:id="rId25"/>
    <p:sldId id="279" r:id="rId26"/>
    <p:sldId id="280" r:id="rId27"/>
    <p:sldId id="305" r:id="rId28"/>
    <p:sldId id="306" r:id="rId29"/>
    <p:sldId id="307" r:id="rId30"/>
    <p:sldId id="308" r:id="rId31"/>
    <p:sldId id="309" r:id="rId32"/>
    <p:sldId id="297" r:id="rId33"/>
    <p:sldId id="298" r:id="rId34"/>
    <p:sldId id="299" r:id="rId35"/>
    <p:sldId id="300" r:id="rId36"/>
    <p:sldId id="1348" r:id="rId37"/>
    <p:sldId id="310" r:id="rId38"/>
    <p:sldId id="287" r:id="rId39"/>
    <p:sldId id="288" r:id="rId40"/>
    <p:sldId id="289" r:id="rId41"/>
    <p:sldId id="290" r:id="rId42"/>
    <p:sldId id="1344" r:id="rId43"/>
    <p:sldId id="1345" r:id="rId44"/>
    <p:sldId id="293" r:id="rId45"/>
    <p:sldId id="311" r:id="rId46"/>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27214-E9D5-4326-B603-402529E24AF4}" v="81" dt="2023-07-13T17:25:15.910"/>
    <p1510:client id="{4DB7CE61-6927-4FDE-B8B7-D2425BA1F8EE}" v="16" dt="2023-07-13T17:29:34.30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2"/>
    <p:restoredTop sz="89450"/>
  </p:normalViewPr>
  <p:slideViewPr>
    <p:cSldViewPr snapToGrid="0" snapToObjects="1">
      <p:cViewPr>
        <p:scale>
          <a:sx n="80" d="100"/>
          <a:sy n="80" d="100"/>
        </p:scale>
        <p:origin x="680"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kenzie Mabry" userId="wC5zpGcBeF/dXo9LvTWr0ugVTIDpBrI511JU3C9s4SI=" providerId="None" clId="Web-{4DB7CE61-6927-4FDE-B8B7-D2425BA1F8EE}"/>
    <pc:docChg chg="modSld">
      <pc:chgData name="Makenzie Mabry" userId="wC5zpGcBeF/dXo9LvTWr0ugVTIDpBrI511JU3C9s4SI=" providerId="None" clId="Web-{4DB7CE61-6927-4FDE-B8B7-D2425BA1F8EE}" dt="2023-07-13T17:29:34.307" v="15" actId="20577"/>
      <pc:docMkLst>
        <pc:docMk/>
      </pc:docMkLst>
      <pc:sldChg chg="modSp">
        <pc:chgData name="Makenzie Mabry" userId="wC5zpGcBeF/dXo9LvTWr0ugVTIDpBrI511JU3C9s4SI=" providerId="None" clId="Web-{4DB7CE61-6927-4FDE-B8B7-D2425BA1F8EE}" dt="2023-07-13T17:29:34.307" v="15" actId="20577"/>
        <pc:sldMkLst>
          <pc:docMk/>
          <pc:sldMk cId="1532725582" sldId="1349"/>
        </pc:sldMkLst>
        <pc:spChg chg="mod">
          <ac:chgData name="Makenzie Mabry" userId="wC5zpGcBeF/dXo9LvTWr0ugVTIDpBrI511JU3C9s4SI=" providerId="None" clId="Web-{4DB7CE61-6927-4FDE-B8B7-D2425BA1F8EE}" dt="2023-07-13T17:29:10.010" v="13" actId="1076"/>
          <ac:spMkLst>
            <pc:docMk/>
            <pc:sldMk cId="1532725582" sldId="1349"/>
            <ac:spMk id="3" creationId="{CFC769AC-16A5-B4FE-A766-B02BC87F27E5}"/>
          </ac:spMkLst>
        </pc:spChg>
        <pc:spChg chg="mod">
          <ac:chgData name="Makenzie Mabry" userId="wC5zpGcBeF/dXo9LvTWr0ugVTIDpBrI511JU3C9s4SI=" providerId="None" clId="Web-{4DB7CE61-6927-4FDE-B8B7-D2425BA1F8EE}" dt="2023-07-13T17:28:05.274" v="11" actId="14100"/>
          <ac:spMkLst>
            <pc:docMk/>
            <pc:sldMk cId="1532725582" sldId="1349"/>
            <ac:spMk id="6" creationId="{B12433D8-5CF6-0EE8-D966-B87F74A1BFD6}"/>
          </ac:spMkLst>
        </pc:spChg>
        <pc:spChg chg="mod">
          <ac:chgData name="Makenzie Mabry" userId="wC5zpGcBeF/dXo9LvTWr0ugVTIDpBrI511JU3C9s4SI=" providerId="None" clId="Web-{4DB7CE61-6927-4FDE-B8B7-D2425BA1F8EE}" dt="2023-07-13T17:29:34.307" v="15" actId="20577"/>
          <ac:spMkLst>
            <pc:docMk/>
            <pc:sldMk cId="1532725582" sldId="1349"/>
            <ac:spMk id="7" creationId="{5854BFC7-7099-78C1-A9C5-97EB3EEA5B97}"/>
          </ac:spMkLst>
        </pc:spChg>
        <pc:picChg chg="mod">
          <ac:chgData name="Makenzie Mabry" userId="wC5zpGcBeF/dXo9LvTWr0ugVTIDpBrI511JU3C9s4SI=" providerId="None" clId="Web-{4DB7CE61-6927-4FDE-B8B7-D2425BA1F8EE}" dt="2023-07-13T17:27:48.945" v="4" actId="14100"/>
          <ac:picMkLst>
            <pc:docMk/>
            <pc:sldMk cId="1532725582" sldId="1349"/>
            <ac:picMk id="2" creationId="{3D15BA53-A3A1-7530-1CDA-9254B7FD3252}"/>
          </ac:picMkLst>
        </pc:picChg>
        <pc:picChg chg="mod">
          <ac:chgData name="Makenzie Mabry" userId="wC5zpGcBeF/dXo9LvTWr0ugVTIDpBrI511JU3C9s4SI=" providerId="None" clId="Web-{4DB7CE61-6927-4FDE-B8B7-D2425BA1F8EE}" dt="2023-07-13T17:27:53.367" v="6" actId="1076"/>
          <ac:picMkLst>
            <pc:docMk/>
            <pc:sldMk cId="1532725582" sldId="1349"/>
            <ac:picMk id="9" creationId="{C82CC445-0175-4105-4F1B-5219A9D800A5}"/>
          </ac:picMkLst>
        </pc:picChg>
        <pc:picChg chg="mod">
          <ac:chgData name="Makenzie Mabry" userId="wC5zpGcBeF/dXo9LvTWr0ugVTIDpBrI511JU3C9s4SI=" providerId="None" clId="Web-{4DB7CE61-6927-4FDE-B8B7-D2425BA1F8EE}" dt="2023-07-13T17:27:45.508" v="3" actId="1076"/>
          <ac:picMkLst>
            <pc:docMk/>
            <pc:sldMk cId="1532725582" sldId="1349"/>
            <ac:picMk id="10" creationId="{84C2EDC5-2EDF-C581-6833-E74606E836B1}"/>
          </ac:picMkLst>
        </pc:picChg>
        <pc:picChg chg="mod">
          <ac:chgData name="Makenzie Mabry" userId="wC5zpGcBeF/dXo9LvTWr0ugVTIDpBrI511JU3C9s4SI=" providerId="None" clId="Web-{4DB7CE61-6927-4FDE-B8B7-D2425BA1F8EE}" dt="2023-07-13T17:27:43.570" v="2" actId="1076"/>
          <ac:picMkLst>
            <pc:docMk/>
            <pc:sldMk cId="1532725582" sldId="1349"/>
            <ac:picMk id="11" creationId="{FC52313B-DC25-06B1-E92F-A7C0B48EBC62}"/>
          </ac:picMkLst>
        </pc:picChg>
      </pc:sldChg>
    </pc:docChg>
  </pc:docChgLst>
  <pc:docChgLst>
    <pc:chgData name="Makenzie Mabry" userId="wC5zpGcBeF/dXo9LvTWr0ugVTIDpBrI511JU3C9s4SI=" providerId="None" clId="Web-{0FC27214-E9D5-4326-B603-402529E24AF4}"/>
    <pc:docChg chg="addSld delSld modSld">
      <pc:chgData name="Makenzie Mabry" userId="wC5zpGcBeF/dXo9LvTWr0ugVTIDpBrI511JU3C9s4SI=" providerId="None" clId="Web-{0FC27214-E9D5-4326-B603-402529E24AF4}" dt="2023-07-13T17:25:15.910" v="70"/>
      <pc:docMkLst>
        <pc:docMk/>
      </pc:docMkLst>
      <pc:sldChg chg="addSp delSp modSp del">
        <pc:chgData name="Makenzie Mabry" userId="wC5zpGcBeF/dXo9LvTWr0ugVTIDpBrI511JU3C9s4SI=" providerId="None" clId="Web-{0FC27214-E9D5-4326-B603-402529E24AF4}" dt="2023-07-13T17:25:15.910" v="70"/>
        <pc:sldMkLst>
          <pc:docMk/>
          <pc:sldMk cId="3998186388" sldId="295"/>
        </pc:sldMkLst>
        <pc:spChg chg="add mod">
          <ac:chgData name="Makenzie Mabry" userId="wC5zpGcBeF/dXo9LvTWr0ugVTIDpBrI511JU3C9s4SI=" providerId="None" clId="Web-{0FC27214-E9D5-4326-B603-402529E24AF4}" dt="2023-07-13T17:23:31.030" v="39" actId="1076"/>
          <ac:spMkLst>
            <pc:docMk/>
            <pc:sldMk cId="3998186388" sldId="295"/>
            <ac:spMk id="3" creationId="{CFC769AC-16A5-B4FE-A766-B02BC87F27E5}"/>
          </ac:spMkLst>
        </pc:spChg>
        <pc:spChg chg="mod">
          <ac:chgData name="Makenzie Mabry" userId="wC5zpGcBeF/dXo9LvTWr0ugVTIDpBrI511JU3C9s4SI=" providerId="None" clId="Web-{0FC27214-E9D5-4326-B603-402529E24AF4}" dt="2023-07-13T17:24:07.422" v="46" actId="1076"/>
          <ac:spMkLst>
            <pc:docMk/>
            <pc:sldMk cId="3998186388" sldId="295"/>
            <ac:spMk id="5" creationId="{D14D1293-CEC3-704D-98C0-BDB12666580A}"/>
          </ac:spMkLst>
        </pc:spChg>
        <pc:spChg chg="add mod">
          <ac:chgData name="Makenzie Mabry" userId="wC5zpGcBeF/dXo9LvTWr0ugVTIDpBrI511JU3C9s4SI=" providerId="None" clId="Web-{0FC27214-E9D5-4326-B603-402529E24AF4}" dt="2023-07-13T17:23:42.202" v="45" actId="1076"/>
          <ac:spMkLst>
            <pc:docMk/>
            <pc:sldMk cId="3998186388" sldId="295"/>
            <ac:spMk id="6" creationId="{B12433D8-5CF6-0EE8-D966-B87F74A1BFD6}"/>
          </ac:spMkLst>
        </pc:spChg>
        <pc:spChg chg="del">
          <ac:chgData name="Makenzie Mabry" userId="wC5zpGcBeF/dXo9LvTWr0ugVTIDpBrI511JU3C9s4SI=" providerId="None" clId="Web-{0FC27214-E9D5-4326-B603-402529E24AF4}" dt="2023-07-13T17:22:20.667" v="21"/>
          <ac:spMkLst>
            <pc:docMk/>
            <pc:sldMk cId="3998186388" sldId="295"/>
            <ac:spMk id="8" creationId="{C6292641-0E25-4D43-8C3E-AD5793543563}"/>
          </ac:spMkLst>
        </pc:spChg>
        <pc:picChg chg="add mod">
          <ac:chgData name="Makenzie Mabry" userId="wC5zpGcBeF/dXo9LvTWr0ugVTIDpBrI511JU3C9s4SI=" providerId="None" clId="Web-{0FC27214-E9D5-4326-B603-402529E24AF4}" dt="2023-07-13T17:23:28.295" v="38" actId="1076"/>
          <ac:picMkLst>
            <pc:docMk/>
            <pc:sldMk cId="3998186388" sldId="295"/>
            <ac:picMk id="2" creationId="{3D15BA53-A3A1-7530-1CDA-9254B7FD3252}"/>
          </ac:picMkLst>
        </pc:picChg>
        <pc:picChg chg="mod">
          <ac:chgData name="Makenzie Mabry" userId="wC5zpGcBeF/dXo9LvTWr0ugVTIDpBrI511JU3C9s4SI=" providerId="None" clId="Web-{0FC27214-E9D5-4326-B603-402529E24AF4}" dt="2023-07-13T17:22:33.355" v="25" actId="14100"/>
          <ac:picMkLst>
            <pc:docMk/>
            <pc:sldMk cId="3998186388" sldId="295"/>
            <ac:picMk id="4" creationId="{1DAD24F1-6C43-114C-8B12-A2E045EB7AEE}"/>
          </ac:picMkLst>
        </pc:picChg>
        <pc:picChg chg="del">
          <ac:chgData name="Makenzie Mabry" userId="wC5zpGcBeF/dXo9LvTWr0ugVTIDpBrI511JU3C9s4SI=" providerId="None" clId="Web-{0FC27214-E9D5-4326-B603-402529E24AF4}" dt="2023-07-13T17:22:14.198" v="19"/>
          <ac:picMkLst>
            <pc:docMk/>
            <pc:sldMk cId="3998186388" sldId="295"/>
            <ac:picMk id="7" creationId="{9339FCE3-7277-A344-B13C-ADB07DB269EB}"/>
          </ac:picMkLst>
        </pc:picChg>
        <pc:picChg chg="add mod">
          <ac:chgData name="Makenzie Mabry" userId="wC5zpGcBeF/dXo9LvTWr0ugVTIDpBrI511JU3C9s4SI=" providerId="None" clId="Web-{0FC27214-E9D5-4326-B603-402529E24AF4}" dt="2023-07-13T17:23:32.327" v="40" actId="1076"/>
          <ac:picMkLst>
            <pc:docMk/>
            <pc:sldMk cId="3998186388" sldId="295"/>
            <ac:picMk id="9" creationId="{C82CC445-0175-4105-4F1B-5219A9D800A5}"/>
          </ac:picMkLst>
        </pc:picChg>
        <pc:picChg chg="add mod">
          <ac:chgData name="Makenzie Mabry" userId="wC5zpGcBeF/dXo9LvTWr0ugVTIDpBrI511JU3C9s4SI=" providerId="None" clId="Web-{0FC27214-E9D5-4326-B603-402529E24AF4}" dt="2023-07-13T17:23:38.686" v="44" actId="1076"/>
          <ac:picMkLst>
            <pc:docMk/>
            <pc:sldMk cId="3998186388" sldId="295"/>
            <ac:picMk id="10" creationId="{84C2EDC5-2EDF-C581-6833-E74606E836B1}"/>
          </ac:picMkLst>
        </pc:picChg>
        <pc:picChg chg="add mod">
          <ac:chgData name="Makenzie Mabry" userId="wC5zpGcBeF/dXo9LvTWr0ugVTIDpBrI511JU3C9s4SI=" providerId="None" clId="Web-{0FC27214-E9D5-4326-B603-402529E24AF4}" dt="2023-07-13T17:23:26.654" v="37" actId="14100"/>
          <ac:picMkLst>
            <pc:docMk/>
            <pc:sldMk cId="3998186388" sldId="295"/>
            <ac:picMk id="11" creationId="{FC52313B-DC25-06B1-E92F-A7C0B48EBC62}"/>
          </ac:picMkLst>
        </pc:picChg>
      </pc:sldChg>
      <pc:sldChg chg="addSp delSp modSp add replId">
        <pc:chgData name="Makenzie Mabry" userId="wC5zpGcBeF/dXo9LvTWr0ugVTIDpBrI511JU3C9s4SI=" providerId="None" clId="Web-{0FC27214-E9D5-4326-B603-402529E24AF4}" dt="2023-07-13T17:25:11.253" v="69" actId="1076"/>
        <pc:sldMkLst>
          <pc:docMk/>
          <pc:sldMk cId="1532725582" sldId="1349"/>
        </pc:sldMkLst>
        <pc:spChg chg="mod">
          <ac:chgData name="Makenzie Mabry" userId="wC5zpGcBeF/dXo9LvTWr0ugVTIDpBrI511JU3C9s4SI=" providerId="None" clId="Web-{0FC27214-E9D5-4326-B603-402529E24AF4}" dt="2023-07-13T17:25:11.253" v="69" actId="1076"/>
          <ac:spMkLst>
            <pc:docMk/>
            <pc:sldMk cId="1532725582" sldId="1349"/>
            <ac:spMk id="3" creationId="{CFC769AC-16A5-B4FE-A766-B02BC87F27E5}"/>
          </ac:spMkLst>
        </pc:spChg>
        <pc:spChg chg="del mod">
          <ac:chgData name="Makenzie Mabry" userId="wC5zpGcBeF/dXo9LvTWr0ugVTIDpBrI511JU3C9s4SI=" providerId="None" clId="Web-{0FC27214-E9D5-4326-B603-402529E24AF4}" dt="2023-07-13T17:24:32.595" v="51"/>
          <ac:spMkLst>
            <pc:docMk/>
            <pc:sldMk cId="1532725582" sldId="1349"/>
            <ac:spMk id="5" creationId="{D14D1293-CEC3-704D-98C0-BDB12666580A}"/>
          </ac:spMkLst>
        </pc:spChg>
        <pc:spChg chg="mod">
          <ac:chgData name="Makenzie Mabry" userId="wC5zpGcBeF/dXo9LvTWr0ugVTIDpBrI511JU3C9s4SI=" providerId="None" clId="Web-{0FC27214-E9D5-4326-B603-402529E24AF4}" dt="2023-07-13T17:25:05.222" v="67" actId="1076"/>
          <ac:spMkLst>
            <pc:docMk/>
            <pc:sldMk cId="1532725582" sldId="1349"/>
            <ac:spMk id="6" creationId="{B12433D8-5CF6-0EE8-D966-B87F74A1BFD6}"/>
          </ac:spMkLst>
        </pc:spChg>
        <pc:spChg chg="add mod">
          <ac:chgData name="Makenzie Mabry" userId="wC5zpGcBeF/dXo9LvTWr0ugVTIDpBrI511JU3C9s4SI=" providerId="None" clId="Web-{0FC27214-E9D5-4326-B603-402529E24AF4}" dt="2023-07-13T17:24:56.268" v="65" actId="14100"/>
          <ac:spMkLst>
            <pc:docMk/>
            <pc:sldMk cId="1532725582" sldId="1349"/>
            <ac:spMk id="7" creationId="{5854BFC7-7099-78C1-A9C5-97EB3EEA5B97}"/>
          </ac:spMkLst>
        </pc:spChg>
        <pc:picChg chg="mod">
          <ac:chgData name="Makenzie Mabry" userId="wC5zpGcBeF/dXo9LvTWr0ugVTIDpBrI511JU3C9s4SI=" providerId="None" clId="Web-{0FC27214-E9D5-4326-B603-402529E24AF4}" dt="2023-07-13T17:25:01.393" v="66" actId="1076"/>
          <ac:picMkLst>
            <pc:docMk/>
            <pc:sldMk cId="1532725582" sldId="1349"/>
            <ac:picMk id="9" creationId="{C82CC445-0175-4105-4F1B-5219A9D800A5}"/>
          </ac:picMkLst>
        </pc:picChg>
        <pc:picChg chg="mod">
          <ac:chgData name="Makenzie Mabry" userId="wC5zpGcBeF/dXo9LvTWr0ugVTIDpBrI511JU3C9s4SI=" providerId="None" clId="Web-{0FC27214-E9D5-4326-B603-402529E24AF4}" dt="2023-07-13T17:25:07.378" v="68" actId="1076"/>
          <ac:picMkLst>
            <pc:docMk/>
            <pc:sldMk cId="1532725582" sldId="1349"/>
            <ac:picMk id="10" creationId="{84C2EDC5-2EDF-C581-6833-E74606E836B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xfrm>
            <a:off x="381000" y="685800"/>
            <a:ext cx="6096000" cy="3429000"/>
          </a:xfrm>
          <a:prstGeom prst="rect">
            <a:avLst/>
          </a:prstGeom>
        </p:spPr>
        <p:txBody>
          <a:bodyPr/>
          <a:lstStyle/>
          <a:p>
            <a:endParaRPr/>
          </a:p>
        </p:txBody>
      </p:sp>
      <p:sp>
        <p:nvSpPr>
          <p:cNvPr id="166" name="Shape 1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1280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automated, multi-lingual</a:t>
            </a:r>
          </a:p>
          <a:p>
            <a:endParaRPr lang="en-US" dirty="0"/>
          </a:p>
        </p:txBody>
      </p:sp>
    </p:spTree>
    <p:extLst>
      <p:ext uri="{BB962C8B-B14F-4D97-AF65-F5344CB8AC3E}">
        <p14:creationId xmlns:p14="http://schemas.microsoft.com/office/powerpoint/2010/main" val="2233775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World bigger with the top!</a:t>
            </a:r>
          </a:p>
          <a:p>
            <a:r>
              <a:rPr lang="en-US" dirty="0"/>
              <a:t>Look at different layers with + button!</a:t>
            </a:r>
          </a:p>
        </p:txBody>
      </p:sp>
    </p:spTree>
    <p:extLst>
      <p:ext uri="{BB962C8B-B14F-4D97-AF65-F5344CB8AC3E}">
        <p14:creationId xmlns:p14="http://schemas.microsoft.com/office/powerpoint/2010/main" val="1952448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for Batch georeferencing csv</a:t>
            </a:r>
          </a:p>
        </p:txBody>
      </p:sp>
    </p:spTree>
    <p:extLst>
      <p:ext uri="{BB962C8B-B14F-4D97-AF65-F5344CB8AC3E}">
        <p14:creationId xmlns:p14="http://schemas.microsoft.com/office/powerpoint/2010/main" val="2871020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great because the name of cities - since names often change! </a:t>
            </a:r>
          </a:p>
        </p:txBody>
      </p:sp>
    </p:spTree>
    <p:extLst>
      <p:ext uri="{BB962C8B-B14F-4D97-AF65-F5344CB8AC3E}">
        <p14:creationId xmlns:p14="http://schemas.microsoft.com/office/powerpoint/2010/main" val="98366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974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no GPS. So descriptions were needed!</a:t>
            </a:r>
          </a:p>
        </p:txBody>
      </p:sp>
    </p:spTree>
    <p:extLst>
      <p:ext uri="{BB962C8B-B14F-4D97-AF65-F5344CB8AC3E}">
        <p14:creationId xmlns:p14="http://schemas.microsoft.com/office/powerpoint/2010/main" val="182922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The reference specifications of a measurement system. </a:t>
            </a:r>
            <a:endParaRPr lang="en-US" dirty="0"/>
          </a:p>
        </p:txBody>
      </p:sp>
    </p:spTree>
    <p:extLst>
      <p:ext uri="{BB962C8B-B14F-4D97-AF65-F5344CB8AC3E}">
        <p14:creationId xmlns:p14="http://schemas.microsoft.com/office/powerpoint/2010/main" val="3776311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&gt; NE can be anywhere in that quadrant. The more specific the better! You  may be able to follow along the road that had the directions. </a:t>
            </a:r>
            <a:r>
              <a:rPr lang="en-US" dirty="0" err="1"/>
              <a:t>BUt</a:t>
            </a:r>
            <a:r>
              <a:rPr lang="en-US" dirty="0"/>
              <a:t> very difficult to put on a map.</a:t>
            </a:r>
          </a:p>
          <a:p>
            <a:endParaRPr lang="en-US" dirty="0"/>
          </a:p>
          <a:p>
            <a:r>
              <a:rPr lang="en-US" dirty="0"/>
              <a:t>6km or 6miles - might be 5.8 or 6.2 -we tend to round. Less </a:t>
            </a:r>
            <a:r>
              <a:rPr lang="en-US" dirty="0" err="1"/>
              <a:t>percision</a:t>
            </a:r>
            <a:r>
              <a:rPr lang="en-US" dirty="0"/>
              <a:t> and less accuracy!</a:t>
            </a:r>
          </a:p>
          <a:p>
            <a:endParaRPr lang="en-US" dirty="0"/>
          </a:p>
          <a:p>
            <a:r>
              <a:rPr lang="en-US" dirty="0"/>
              <a:t>As time goes by, barriers might change. Does it mean then or now? </a:t>
            </a:r>
          </a:p>
        </p:txBody>
      </p:sp>
    </p:spTree>
    <p:extLst>
      <p:ext uri="{BB962C8B-B14F-4D97-AF65-F5344CB8AC3E}">
        <p14:creationId xmlns:p14="http://schemas.microsoft.com/office/powerpoint/2010/main" val="252804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radius associated with point</a:t>
            </a:r>
          </a:p>
        </p:txBody>
      </p:sp>
    </p:spTree>
    <p:extLst>
      <p:ext uri="{BB962C8B-B14F-4D97-AF65-F5344CB8AC3E}">
        <p14:creationId xmlns:p14="http://schemas.microsoft.com/office/powerpoint/2010/main" val="3957260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uses a 30 second resolution variable layer (1 km) uncertainty is greater than resolution in this case, so it’s best to just toss this point</a:t>
            </a:r>
          </a:p>
        </p:txBody>
      </p:sp>
    </p:spTree>
    <p:extLst>
      <p:ext uri="{BB962C8B-B14F-4D97-AF65-F5344CB8AC3E}">
        <p14:creationId xmlns:p14="http://schemas.microsoft.com/office/powerpoint/2010/main" val="1072643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9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9964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693385" y="1638300"/>
            <a:ext cx="13953493"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693385" y="5029200"/>
            <a:ext cx="13953493" cy="1130300"/>
          </a:xfrm>
          <a:prstGeom prst="rect">
            <a:avLst/>
          </a:prstGeom>
        </p:spPr>
        <p:txBody>
          <a:bodyPr anchor="t"/>
          <a:lstStyle>
            <a:lvl1pPr marL="0" indent="0" algn="ctr">
              <a:spcBef>
                <a:spcPts val="0"/>
              </a:spcBef>
              <a:buSzTx/>
              <a:buNone/>
              <a:defRPr sz="4267"/>
            </a:lvl1pPr>
            <a:lvl2pPr marL="0" indent="304815" algn="ctr">
              <a:spcBef>
                <a:spcPts val="0"/>
              </a:spcBef>
              <a:buSzTx/>
              <a:buNone/>
              <a:defRPr sz="4267"/>
            </a:lvl2pPr>
            <a:lvl3pPr marL="0" indent="609630" algn="ctr">
              <a:spcBef>
                <a:spcPts val="0"/>
              </a:spcBef>
              <a:buSzTx/>
              <a:buNone/>
              <a:defRPr sz="4267"/>
            </a:lvl3pPr>
            <a:lvl4pPr marL="0" indent="914446" algn="ctr">
              <a:spcBef>
                <a:spcPts val="0"/>
              </a:spcBef>
              <a:buSzTx/>
              <a:buNone/>
              <a:defRPr sz="4267"/>
            </a:lvl4pPr>
            <a:lvl5pPr marL="0" indent="1219261" algn="ctr">
              <a:spcBef>
                <a:spcPts val="0"/>
              </a:spcBef>
              <a:buSzTx/>
              <a:buNone/>
              <a:defRPr sz="4267"/>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693385" y="6362700"/>
            <a:ext cx="13953493" cy="595035"/>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693385" y="4168922"/>
            <a:ext cx="13953493" cy="882357"/>
          </a:xfrm>
          <a:prstGeom prst="rect">
            <a:avLst/>
          </a:prstGeom>
        </p:spPr>
        <p:txBody>
          <a:bodyPr>
            <a:spAutoFit/>
          </a:bodyPr>
          <a:lstStyle>
            <a:lvl1pPr marL="0" indent="0" algn="ctr">
              <a:spcBef>
                <a:spcPts val="0"/>
              </a:spcBef>
              <a:buSzTx/>
              <a:buNone/>
              <a:defRPr sz="5067"/>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1083767" y="0"/>
            <a:ext cx="20310042" cy="10160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2142132" y="635000"/>
            <a:ext cx="13039065" cy="652272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693385" y="6718300"/>
            <a:ext cx="13953493"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693385" y="8191500"/>
            <a:ext cx="13953493" cy="1130300"/>
          </a:xfrm>
          <a:prstGeom prst="rect">
            <a:avLst/>
          </a:prstGeom>
        </p:spPr>
        <p:txBody>
          <a:bodyPr anchor="t"/>
          <a:lstStyle>
            <a:lvl1pPr marL="0" indent="0" algn="ctr">
              <a:spcBef>
                <a:spcPts val="0"/>
              </a:spcBef>
              <a:buSzTx/>
              <a:buNone/>
              <a:defRPr sz="4267"/>
            </a:lvl1pPr>
            <a:lvl2pPr marL="0" indent="304815" algn="ctr">
              <a:spcBef>
                <a:spcPts val="0"/>
              </a:spcBef>
              <a:buSzTx/>
              <a:buNone/>
              <a:defRPr sz="4267"/>
            </a:lvl2pPr>
            <a:lvl3pPr marL="0" indent="609630" algn="ctr">
              <a:spcBef>
                <a:spcPts val="0"/>
              </a:spcBef>
              <a:buSzTx/>
              <a:buNone/>
              <a:defRPr sz="4267"/>
            </a:lvl3pPr>
            <a:lvl4pPr marL="0" indent="914446" algn="ctr">
              <a:spcBef>
                <a:spcPts val="0"/>
              </a:spcBef>
              <a:buSzTx/>
              <a:buNone/>
              <a:defRPr sz="4267"/>
            </a:lvl4pPr>
            <a:lvl5pPr marL="0" indent="1219261" algn="ctr">
              <a:spcBef>
                <a:spcPts val="0"/>
              </a:spcBef>
              <a:buSzTx/>
              <a:buNone/>
              <a:defRPr sz="4267"/>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8404383" y="9245600"/>
            <a:ext cx="514564" cy="47192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693385" y="3225800"/>
            <a:ext cx="13953493"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3623844" y="635001"/>
            <a:ext cx="16476637" cy="823806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270039" y="635000"/>
            <a:ext cx="7112217" cy="3987800"/>
          </a:xfrm>
          <a:prstGeom prst="rect">
            <a:avLst/>
          </a:prstGeom>
        </p:spPr>
        <p:txBody>
          <a:bodyPr anchor="b"/>
          <a:lstStyle>
            <a:lvl1pPr>
              <a:defRPr sz="8000"/>
            </a:lvl1pPr>
          </a:lstStyle>
          <a:p>
            <a:r>
              <a:t>Title Text</a:t>
            </a:r>
          </a:p>
        </p:txBody>
      </p:sp>
      <p:sp>
        <p:nvSpPr>
          <p:cNvPr id="40" name="Body Level One…"/>
          <p:cNvSpPr txBox="1">
            <a:spLocks noGrp="1"/>
          </p:cNvSpPr>
          <p:nvPr>
            <p:ph type="body" sz="quarter" idx="1"/>
          </p:nvPr>
        </p:nvSpPr>
        <p:spPr>
          <a:xfrm>
            <a:off x="1270039" y="4762500"/>
            <a:ext cx="7112217" cy="4102100"/>
          </a:xfrm>
          <a:prstGeom prst="rect">
            <a:avLst/>
          </a:prstGeom>
        </p:spPr>
        <p:txBody>
          <a:bodyPr anchor="t"/>
          <a:lstStyle>
            <a:lvl1pPr marL="0" indent="0" algn="ctr">
              <a:spcBef>
                <a:spcPts val="0"/>
              </a:spcBef>
              <a:buSzTx/>
              <a:buNone/>
              <a:defRPr sz="4267"/>
            </a:lvl1pPr>
            <a:lvl2pPr marL="0" indent="304815" algn="ctr">
              <a:spcBef>
                <a:spcPts val="0"/>
              </a:spcBef>
              <a:buSzTx/>
              <a:buNone/>
              <a:defRPr sz="4267"/>
            </a:lvl2pPr>
            <a:lvl3pPr marL="0" indent="609630" algn="ctr">
              <a:spcBef>
                <a:spcPts val="0"/>
              </a:spcBef>
              <a:buSzTx/>
              <a:buNone/>
              <a:defRPr sz="4267"/>
            </a:lvl3pPr>
            <a:lvl4pPr marL="0" indent="914446" algn="ctr">
              <a:spcBef>
                <a:spcPts val="0"/>
              </a:spcBef>
              <a:buSzTx/>
              <a:buNone/>
              <a:defRPr sz="4267"/>
            </a:lvl4pPr>
            <a:lvl5pPr marL="0" indent="1219261" algn="ctr">
              <a:spcBef>
                <a:spcPts val="0"/>
              </a:spcBef>
              <a:buSzTx/>
              <a:buNone/>
              <a:defRPr sz="4267"/>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6045385" y="2603500"/>
            <a:ext cx="12573384"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270039" y="2603500"/>
            <a:ext cx="7112217" cy="6286500"/>
          </a:xfrm>
          <a:prstGeom prst="rect">
            <a:avLst/>
          </a:prstGeom>
        </p:spPr>
        <p:txBody>
          <a:bodyPr/>
          <a:lstStyle>
            <a:lvl1pPr marL="457223" indent="-457223">
              <a:spcBef>
                <a:spcPts val="4267"/>
              </a:spcBef>
              <a:defRPr sz="3734"/>
            </a:lvl1pPr>
            <a:lvl2pPr marL="914446" indent="-457223">
              <a:spcBef>
                <a:spcPts val="4267"/>
              </a:spcBef>
              <a:defRPr sz="3734"/>
            </a:lvl2pPr>
            <a:lvl3pPr marL="1371669" indent="-457223">
              <a:spcBef>
                <a:spcPts val="4267"/>
              </a:spcBef>
              <a:defRPr sz="3734"/>
            </a:lvl3pPr>
            <a:lvl4pPr marL="1828891" indent="-457223">
              <a:spcBef>
                <a:spcPts val="4267"/>
              </a:spcBef>
              <a:defRPr sz="3734"/>
            </a:lvl4pPr>
            <a:lvl5pPr marL="2286114" indent="-457223">
              <a:spcBef>
                <a:spcPts val="4267"/>
              </a:spcBef>
              <a:defRPr sz="3734"/>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270039" y="1270000"/>
            <a:ext cx="14800185"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8907206" y="5026948"/>
            <a:ext cx="8077448" cy="4040705"/>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8670131" y="886748"/>
            <a:ext cx="7823439"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166630" y="889001"/>
            <a:ext cx="15968621" cy="7984067"/>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70039" y="444500"/>
            <a:ext cx="14800185"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70039" y="2603500"/>
            <a:ext cx="14800185"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04383" y="9251950"/>
            <a:ext cx="514564" cy="471924"/>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1pPr>
      <a:lvl2pPr marL="0" marR="0" indent="304815"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2pPr>
      <a:lvl3pPr marL="0" marR="0" indent="609630"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3pPr>
      <a:lvl4pPr marL="0" marR="0" indent="914446"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4pPr>
      <a:lvl5pPr marL="0" marR="0" indent="1219261"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5pPr>
      <a:lvl6pPr marL="0" marR="0" indent="1524076"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6pPr>
      <a:lvl7pPr marL="0" marR="0" indent="1828891"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7pPr>
      <a:lvl8pPr marL="0" marR="0" indent="2133707"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8pPr>
      <a:lvl9pPr marL="0" marR="0" indent="2438522"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9pPr>
    </p:titleStyle>
    <p:bodyStyle>
      <a:lvl1pPr marL="592696"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1pPr>
      <a:lvl2pPr marL="1185393"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2pPr>
      <a:lvl3pPr marL="1778089"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3pPr>
      <a:lvl4pPr marL="2370785"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4pPr>
      <a:lvl5pPr marL="2963482"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5pPr>
      <a:lvl6pPr marL="3556178"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6pPr>
      <a:lvl7pPr marL="4148874"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7pPr>
      <a:lvl8pPr marL="4741570"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8pPr>
      <a:lvl9pPr marL="5334267"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9pPr>
    </p:bodyStyle>
    <p:otherStyle>
      <a:lvl1pPr marL="0" marR="0" indent="0"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1pPr>
      <a:lvl2pPr marL="0" marR="0" indent="304815"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2pPr>
      <a:lvl3pPr marL="0" marR="0" indent="609630"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3pPr>
      <a:lvl4pPr marL="0" marR="0" indent="914446"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4pPr>
      <a:lvl5pPr marL="0" marR="0" indent="1219261"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5pPr>
      <a:lvl6pPr marL="0" marR="0" indent="1524076"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6pPr>
      <a:lvl7pPr marL="0" marR="0" indent="1828891"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7pPr>
      <a:lvl8pPr marL="0" marR="0" indent="2133707"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8pPr>
      <a:lvl9pPr marL="0" marR="0" indent="2438522"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 Id="rId6" Type="http://schemas.openxmlformats.org/officeDocument/2006/relationships/image" Target="../media/image6.jpg"/><Relationship Id="rId5" Type="http://schemas.openxmlformats.org/officeDocument/2006/relationships/image" Target="../media/image5.ti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ideo" Target="https://www.youtube.com/embed/kIID5FDi2JQ?feature=oembed" TargetMode="Externa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hyperlink" Target="https://oceanservice.noaa.gov/facts/datum.html#:~:text=A%20geodetic%20datum%20is%20an,when%20you%20give%20someone%20direction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geo-locate.or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www.fallingrain.co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bit.ly/Getty-TGN"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hyperlink" Target="https://docs.gbif.org/georeferencing-quick-reference-guide/1.0/e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gpsvisualizer.com/" TargetMode="Externa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hyperlink" Target="http://herpnet.org/Gazetteer/GeorefResources.htm" TargetMode="External"/><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s://www.idigbio.org/wiki/index.php/Georeferencin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D24F1-6C43-114C-8B12-A2E045EB7AEE}"/>
              </a:ext>
            </a:extLst>
          </p:cNvPr>
          <p:cNvPicPr>
            <a:picLocks noChangeAspect="1"/>
          </p:cNvPicPr>
          <p:nvPr/>
        </p:nvPicPr>
        <p:blipFill rotWithShape="1">
          <a:blip r:embed="rId2">
            <a:extLst>
              <a:ext uri="{28A0092B-C50C-407E-A947-70E740481C1C}">
                <a14:useLocalDpi xmlns:a14="http://schemas.microsoft.com/office/drawing/2010/main" val="0"/>
              </a:ext>
            </a:extLst>
          </a:blip>
          <a:srcRect t="15229" b="18633"/>
          <a:stretch/>
        </p:blipFill>
        <p:spPr>
          <a:xfrm>
            <a:off x="-1" y="-5951"/>
            <a:ext cx="17340263" cy="2809108"/>
          </a:xfrm>
          <a:prstGeom prst="rect">
            <a:avLst/>
          </a:prstGeom>
        </p:spPr>
      </p:pic>
      <p:pic>
        <p:nvPicPr>
          <p:cNvPr id="2" name="Picture 1">
            <a:extLst>
              <a:ext uri="{FF2B5EF4-FFF2-40B4-BE49-F238E27FC236}">
                <a16:creationId xmlns:a16="http://schemas.microsoft.com/office/drawing/2014/main" id="{3D15BA53-A3A1-7530-1CDA-9254B7FD32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7273" y="8170072"/>
            <a:ext cx="4246372" cy="1311007"/>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3" name="TextBox 2">
            <a:extLst>
              <a:ext uri="{FF2B5EF4-FFF2-40B4-BE49-F238E27FC236}">
                <a16:creationId xmlns:a16="http://schemas.microsoft.com/office/drawing/2014/main" id="{CFC769AC-16A5-B4FE-A766-B02BC87F27E5}"/>
              </a:ext>
            </a:extLst>
          </p:cNvPr>
          <p:cNvSpPr txBox="1"/>
          <p:nvPr/>
        </p:nvSpPr>
        <p:spPr>
          <a:xfrm>
            <a:off x="6242648" y="5537161"/>
            <a:ext cx="4262705" cy="646331"/>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dirty="0">
                <a:solidFill>
                  <a:srgbClr val="0070C0"/>
                </a:solidFill>
              </a:rPr>
              <a:t>University of Florida</a:t>
            </a:r>
          </a:p>
        </p:txBody>
      </p:sp>
      <p:sp>
        <p:nvSpPr>
          <p:cNvPr id="6" name="TextBox 3">
            <a:extLst>
              <a:ext uri="{FF2B5EF4-FFF2-40B4-BE49-F238E27FC236}">
                <a16:creationId xmlns:a16="http://schemas.microsoft.com/office/drawing/2014/main" id="{B12433D8-5CF6-0EE8-D966-B87F74A1BFD6}"/>
              </a:ext>
            </a:extLst>
          </p:cNvPr>
          <p:cNvSpPr txBox="1"/>
          <p:nvPr/>
        </p:nvSpPr>
        <p:spPr>
          <a:xfrm>
            <a:off x="10392222" y="8301243"/>
            <a:ext cx="4704093"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200" dirty="0" err="1">
                <a:solidFill>
                  <a:srgbClr val="009051"/>
                </a:solidFill>
              </a:rPr>
              <a:t>BiotaPhy</a:t>
            </a:r>
            <a:endParaRPr lang="en-US" sz="7200" dirty="0">
              <a:solidFill>
                <a:srgbClr val="009051"/>
              </a:solidFill>
            </a:endParaRPr>
          </a:p>
        </p:txBody>
      </p:sp>
      <p:pic>
        <p:nvPicPr>
          <p:cNvPr id="9" name="Picture 8">
            <a:extLst>
              <a:ext uri="{FF2B5EF4-FFF2-40B4-BE49-F238E27FC236}">
                <a16:creationId xmlns:a16="http://schemas.microsoft.com/office/drawing/2014/main" id="{C82CC445-0175-4105-4F1B-5219A9D800A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570" t="7500" r="81158"/>
          <a:stretch/>
        </p:blipFill>
        <p:spPr bwMode="auto">
          <a:xfrm>
            <a:off x="7526154" y="8003181"/>
            <a:ext cx="1695695" cy="1723282"/>
          </a:xfrm>
          <a:prstGeom prst="rect">
            <a:avLst/>
          </a:prstGeom>
          <a:noFill/>
          <a:ln w="9525">
            <a:noFill/>
            <a:miter lim="800000"/>
            <a:headEnd/>
            <a:tailEnd/>
          </a:ln>
        </p:spPr>
      </p:pic>
      <p:pic>
        <p:nvPicPr>
          <p:cNvPr id="10" name="Picture 9">
            <a:extLst>
              <a:ext uri="{FF2B5EF4-FFF2-40B4-BE49-F238E27FC236}">
                <a16:creationId xmlns:a16="http://schemas.microsoft.com/office/drawing/2014/main" id="{84C2EDC5-2EDF-C581-6833-E74606E836B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73152" y="6991464"/>
            <a:ext cx="4665827" cy="827907"/>
          </a:xfrm>
          <a:prstGeom prst="rect">
            <a:avLst/>
          </a:prstGeom>
        </p:spPr>
      </p:pic>
      <p:pic>
        <p:nvPicPr>
          <p:cNvPr id="11" name="Picture 10">
            <a:extLst>
              <a:ext uri="{FF2B5EF4-FFF2-40B4-BE49-F238E27FC236}">
                <a16:creationId xmlns:a16="http://schemas.microsoft.com/office/drawing/2014/main" id="{FC52313B-DC25-06B1-E92F-A7C0B48EBC6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6198" y="6806595"/>
            <a:ext cx="3809789" cy="1196818"/>
          </a:xfrm>
          <a:prstGeom prst="rect">
            <a:avLst/>
          </a:prstGeom>
        </p:spPr>
      </p:pic>
      <p:sp>
        <p:nvSpPr>
          <p:cNvPr id="7" name="Title 1">
            <a:extLst>
              <a:ext uri="{FF2B5EF4-FFF2-40B4-BE49-F238E27FC236}">
                <a16:creationId xmlns:a16="http://schemas.microsoft.com/office/drawing/2014/main" id="{5854BFC7-7099-78C1-A9C5-97EB3EEA5B97}"/>
              </a:ext>
            </a:extLst>
          </p:cNvPr>
          <p:cNvSpPr>
            <a:spLocks noGrp="1"/>
          </p:cNvSpPr>
          <p:nvPr/>
        </p:nvSpPr>
        <p:spPr>
          <a:xfrm>
            <a:off x="4724" y="4092593"/>
            <a:ext cx="17335624" cy="10844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8800" b="1" dirty="0">
                <a:solidFill>
                  <a:srgbClr val="0070C0"/>
                </a:solidFill>
                <a:latin typeface="Calibri"/>
              </a:rPr>
              <a:t>Georeferencing Overview</a:t>
            </a:r>
            <a:endParaRPr lang="en-US" sz="8800">
              <a:latin typeface="Calibri"/>
            </a:endParaRPr>
          </a:p>
        </p:txBody>
      </p:sp>
      <p:sp>
        <p:nvSpPr>
          <p:cNvPr id="5" name="TextBox 4">
            <a:extLst>
              <a:ext uri="{FF2B5EF4-FFF2-40B4-BE49-F238E27FC236}">
                <a16:creationId xmlns:a16="http://schemas.microsoft.com/office/drawing/2014/main" id="{0D803C36-8077-CD80-C42E-D5E1EFADE9F8}"/>
              </a:ext>
            </a:extLst>
          </p:cNvPr>
          <p:cNvSpPr txBox="1"/>
          <p:nvPr/>
        </p:nvSpPr>
        <p:spPr>
          <a:xfrm>
            <a:off x="5094599" y="6874147"/>
            <a:ext cx="655880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rPr>
              <a:t>Created by Blaine Marchant, Grant Godden, and Charlotte Germain-Aubrey </a:t>
            </a:r>
          </a:p>
        </p:txBody>
      </p:sp>
    </p:spTree>
    <p:extLst>
      <p:ext uri="{BB962C8B-B14F-4D97-AF65-F5344CB8AC3E}">
        <p14:creationId xmlns:p14="http://schemas.microsoft.com/office/powerpoint/2010/main" val="153272558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81A9-02AF-9BB3-8019-5B264F571EA7}"/>
              </a:ext>
            </a:extLst>
          </p:cNvPr>
          <p:cNvSpPr>
            <a:spLocks noGrp="1"/>
          </p:cNvSpPr>
          <p:nvPr>
            <p:ph type="title"/>
          </p:nvPr>
        </p:nvSpPr>
        <p:spPr>
          <a:xfrm>
            <a:off x="1270038" y="181264"/>
            <a:ext cx="14800185" cy="1287318"/>
          </a:xfrm>
        </p:spPr>
        <p:txBody>
          <a:bodyPr>
            <a:normAutofit fontScale="90000"/>
          </a:bodyPr>
          <a:lstStyle/>
          <a:p>
            <a:r>
              <a:rPr lang="en-US" dirty="0"/>
              <a:t>Map scale</a:t>
            </a:r>
          </a:p>
        </p:txBody>
      </p:sp>
      <p:pic>
        <p:nvPicPr>
          <p:cNvPr id="4" name="Online Media 3" descr="Why all world maps are wrong">
            <a:hlinkClick r:id="" action="ppaction://media"/>
            <a:extLst>
              <a:ext uri="{FF2B5EF4-FFF2-40B4-BE49-F238E27FC236}">
                <a16:creationId xmlns:a16="http://schemas.microsoft.com/office/drawing/2014/main" id="{5654DB81-D836-96F6-899A-C7931AAAD0AD}"/>
              </a:ext>
            </a:extLst>
          </p:cNvPr>
          <p:cNvPicPr>
            <a:picLocks noRot="1" noChangeAspect="1"/>
          </p:cNvPicPr>
          <p:nvPr>
            <a:videoFile r:link="rId1"/>
          </p:nvPr>
        </p:nvPicPr>
        <p:blipFill>
          <a:blip r:embed="rId4"/>
          <a:stretch>
            <a:fillRect/>
          </a:stretch>
        </p:blipFill>
        <p:spPr>
          <a:xfrm>
            <a:off x="1699447" y="1468582"/>
            <a:ext cx="14204517" cy="8025553"/>
          </a:xfrm>
          <a:prstGeom prst="rect">
            <a:avLst/>
          </a:prstGeom>
        </p:spPr>
      </p:pic>
    </p:spTree>
    <p:extLst>
      <p:ext uri="{BB962C8B-B14F-4D97-AF65-F5344CB8AC3E}">
        <p14:creationId xmlns:p14="http://schemas.microsoft.com/office/powerpoint/2010/main" val="37592302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PS uncertainty"/>
          <p:cNvSpPr txBox="1">
            <a:spLocks noGrp="1"/>
          </p:cNvSpPr>
          <p:nvPr>
            <p:ph type="title"/>
          </p:nvPr>
        </p:nvSpPr>
        <p:spPr>
          <a:prstGeom prst="rect">
            <a:avLst/>
          </a:prstGeom>
        </p:spPr>
        <p:txBody>
          <a:bodyPr/>
          <a:lstStyle/>
          <a:p>
            <a:r>
              <a:rPr dirty="0"/>
              <a:t>GPS </a:t>
            </a:r>
            <a:r>
              <a:rPr lang="en-US" dirty="0"/>
              <a:t>accuracy</a:t>
            </a:r>
            <a:endParaRPr dirty="0"/>
          </a:p>
        </p:txBody>
      </p:sp>
      <p:pic>
        <p:nvPicPr>
          <p:cNvPr id="3074" name="Picture 2" descr="iPhone 14 Pro and 14 Pro Max - Technical Specifications - Apple">
            <a:extLst>
              <a:ext uri="{FF2B5EF4-FFF2-40B4-BE49-F238E27FC236}">
                <a16:creationId xmlns:a16="http://schemas.microsoft.com/office/drawing/2014/main" id="{908E08DB-AE8B-DABE-7A4C-2CE950E15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1214" y="3737327"/>
            <a:ext cx="4340059" cy="39593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31B8AD-C961-AEE1-14AC-FAC7C722E1D8}"/>
              </a:ext>
            </a:extLst>
          </p:cNvPr>
          <p:cNvSpPr txBox="1"/>
          <p:nvPr/>
        </p:nvSpPr>
        <p:spPr>
          <a:xfrm>
            <a:off x="267026" y="9446416"/>
            <a:ext cx="1663424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t>Images left to right </a:t>
            </a:r>
            <a:r>
              <a:rPr lang="en-US" sz="1200" dirty="0" err="1"/>
              <a:t>urls</a:t>
            </a:r>
            <a:r>
              <a:rPr lang="en-US" sz="1200" dirty="0"/>
              <a:t>: https://www.outdoorsgeek.com/product/garmin-etrex-vista-cx-handheld-gps-rental/, https://www.apple.com/iphone-14-pro/specs/,  https://</a:t>
            </a:r>
            <a:r>
              <a:rPr lang="en-US" sz="1200" dirty="0" err="1"/>
              <a:t>www.oreilly.com</a:t>
            </a:r>
            <a:r>
              <a:rPr lang="en-US" sz="1200" dirty="0"/>
              <a:t>/</a:t>
            </a:r>
            <a:r>
              <a:rPr lang="en-US" sz="1200" dirty="0" err="1"/>
              <a:t>api</a:t>
            </a:r>
            <a:r>
              <a:rPr lang="en-US" sz="1200" dirty="0"/>
              <a:t>/v2/</a:t>
            </a:r>
            <a:r>
              <a:rPr lang="en-US" sz="1200" dirty="0" err="1"/>
              <a:t>epubs</a:t>
            </a:r>
            <a:r>
              <a:rPr lang="en-US" sz="1200" dirty="0"/>
              <a:t>/9780133383959/files/graphics/17fig02.jpg</a:t>
            </a:r>
          </a:p>
          <a:p>
            <a:endParaRPr lang="en-US" sz="1200" dirty="0"/>
          </a:p>
          <a:p>
            <a:endParaRPr lang="en-US" sz="1200" dirty="0"/>
          </a:p>
        </p:txBody>
      </p:sp>
      <p:pic>
        <p:nvPicPr>
          <p:cNvPr id="3076" name="Picture 4" descr="Garmin Etrex">
            <a:extLst>
              <a:ext uri="{FF2B5EF4-FFF2-40B4-BE49-F238E27FC236}">
                <a16:creationId xmlns:a16="http://schemas.microsoft.com/office/drawing/2014/main" id="{AAC7EB87-36B2-BD8A-E819-20330F6C5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464" y="2701009"/>
            <a:ext cx="5263689" cy="52636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ll Tower Triangulation - Windows® Phone 8 Unleashed [Book]">
            <a:extLst>
              <a:ext uri="{FF2B5EF4-FFF2-40B4-BE49-F238E27FC236}">
                <a16:creationId xmlns:a16="http://schemas.microsoft.com/office/drawing/2014/main" id="{FD8C5962-BF19-4D5D-7BD8-B7139E8652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641" y="2713888"/>
            <a:ext cx="5706980" cy="5250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3441BD-5816-D24B-8A2F-11F75BC0D130}"/>
              </a:ext>
            </a:extLst>
          </p:cNvPr>
          <p:cNvSpPr/>
          <p:nvPr/>
        </p:nvSpPr>
        <p:spPr>
          <a:xfrm>
            <a:off x="1303454" y="5621285"/>
            <a:ext cx="15115369" cy="2193164"/>
          </a:xfrm>
          <a:prstGeom prst="rect">
            <a:avLst/>
          </a:prstGeom>
        </p:spPr>
        <p:txBody>
          <a:bodyPr wrap="square">
            <a:spAutoFit/>
          </a:bodyPr>
          <a:lstStyle/>
          <a:p>
            <a:pPr algn="l"/>
            <a:r>
              <a:rPr lang="en-US" sz="3413" b="1" dirty="0">
                <a:latin typeface="Arial" panose="020B0604020202020204" pitchFamily="34" charset="0"/>
                <a:cs typeface="Arial" panose="020B0604020202020204" pitchFamily="34" charset="0"/>
              </a:rPr>
              <a:t>Geodetic datum</a:t>
            </a:r>
          </a:p>
          <a:p>
            <a:pPr algn="l"/>
            <a:r>
              <a:rPr lang="en-US" sz="3413" dirty="0">
                <a:latin typeface="Arial" panose="020B0604020202020204" pitchFamily="34" charset="0"/>
                <a:cs typeface="Arial" panose="020B0604020202020204" pitchFamily="34" charset="0"/>
              </a:rPr>
              <a:t>A model of the Earth used for geodetic calculations (related to Earth’s figure, orientation, and gravity). A geodetic datum describes the size, shape, origin, and orientation of a coordinate system for mapping the surface of the Earth.</a:t>
            </a:r>
          </a:p>
        </p:txBody>
      </p:sp>
      <p:sp>
        <p:nvSpPr>
          <p:cNvPr id="5" name="Datum uncertainty">
            <a:extLst>
              <a:ext uri="{FF2B5EF4-FFF2-40B4-BE49-F238E27FC236}">
                <a16:creationId xmlns:a16="http://schemas.microsoft.com/office/drawing/2014/main" id="{94377BFF-B59A-BE4D-9203-1148896E858B}"/>
              </a:ext>
            </a:extLst>
          </p:cNvPr>
          <p:cNvSpPr txBox="1">
            <a:spLocks noGrp="1"/>
          </p:cNvSpPr>
          <p:nvPr>
            <p:ph type="title"/>
          </p:nvPr>
        </p:nvSpPr>
        <p:spPr>
          <a:xfrm>
            <a:off x="1303456" y="1"/>
            <a:ext cx="14799734" cy="2159000"/>
          </a:xfrm>
          <a:prstGeom prst="rect">
            <a:avLst/>
          </a:prstGeom>
        </p:spPr>
        <p:txBody>
          <a:bodyPr>
            <a:normAutofit/>
          </a:bodyPr>
          <a:lstStyle/>
          <a:p>
            <a:r>
              <a:rPr sz="8533" dirty="0">
                <a:latin typeface="Arial" panose="020B0604020202020204" pitchFamily="34" charset="0"/>
                <a:cs typeface="Arial" panose="020B0604020202020204" pitchFamily="34" charset="0"/>
              </a:rPr>
              <a:t>Datum</a:t>
            </a:r>
          </a:p>
        </p:txBody>
      </p:sp>
      <p:sp>
        <p:nvSpPr>
          <p:cNvPr id="6" name="Rectangle 5">
            <a:extLst>
              <a:ext uri="{FF2B5EF4-FFF2-40B4-BE49-F238E27FC236}">
                <a16:creationId xmlns:a16="http://schemas.microsoft.com/office/drawing/2014/main" id="{A56BEC68-BE03-1644-B3E7-E11D4FFF5B07}"/>
              </a:ext>
            </a:extLst>
          </p:cNvPr>
          <p:cNvSpPr/>
          <p:nvPr/>
        </p:nvSpPr>
        <p:spPr>
          <a:xfrm>
            <a:off x="1303454" y="7984076"/>
            <a:ext cx="14799734" cy="1142749"/>
          </a:xfrm>
          <a:prstGeom prst="rect">
            <a:avLst/>
          </a:prstGeom>
        </p:spPr>
        <p:txBody>
          <a:bodyPr wrap="square">
            <a:spAutoFit/>
          </a:bodyPr>
          <a:lstStyle/>
          <a:p>
            <a:pPr algn="l"/>
            <a:r>
              <a:rPr lang="en-US" sz="3413" dirty="0">
                <a:latin typeface="Arial" panose="020B0604020202020204" pitchFamily="34" charset="0"/>
                <a:cs typeface="Arial" panose="020B0604020202020204" pitchFamily="34" charset="0"/>
                <a:hlinkClick r:id="rId2"/>
              </a:rPr>
              <a:t>https://oceanservice.noaa.gov/facts/datum.html#:~:text=A%20geodetic%20datum%20is%20an,when%20you%20give%20someone%20directions</a:t>
            </a:r>
            <a:r>
              <a:rPr lang="en-US" sz="3413" dirty="0">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28591642-EEEA-5F45-A5CF-9D32801A82C8}"/>
              </a:ext>
            </a:extLst>
          </p:cNvPr>
          <p:cNvSpPr txBox="1"/>
          <p:nvPr/>
        </p:nvSpPr>
        <p:spPr>
          <a:xfrm>
            <a:off x="1303454" y="2504168"/>
            <a:ext cx="14799734" cy="27719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algn="l" defTabSz="830849"/>
            <a:r>
              <a:rPr lang="en-US" sz="3413" b="1" dirty="0">
                <a:latin typeface="Arial" panose="020B0604020202020204" pitchFamily="34" charset="0"/>
                <a:cs typeface="Arial" panose="020B0604020202020204" pitchFamily="34" charset="0"/>
              </a:rPr>
              <a:t>What is a datum?</a:t>
            </a:r>
          </a:p>
          <a:p>
            <a:pPr algn="l" defTabSz="830849"/>
            <a:r>
              <a:rPr lang="en-US" sz="3413" dirty="0">
                <a:latin typeface="Arial" panose="020B0604020202020204" pitchFamily="34" charset="0"/>
                <a:cs typeface="Arial" panose="020B0604020202020204" pitchFamily="34" charset="0"/>
              </a:rPr>
              <a:t>A geodetic datum is an abstract coordinate system with a reference surface (such as sea level) that serves to provide known locations to begin surveys and create maps. In this way, datums act similar to starting points when you give someone directions. </a:t>
            </a:r>
            <a:endParaRPr lang="en-US" sz="3413"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36170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Datum uncertainty"/>
          <p:cNvSpPr txBox="1">
            <a:spLocks noGrp="1"/>
          </p:cNvSpPr>
          <p:nvPr>
            <p:ph type="title"/>
          </p:nvPr>
        </p:nvSpPr>
        <p:spPr>
          <a:prstGeom prst="rect">
            <a:avLst/>
          </a:prstGeom>
        </p:spPr>
        <p:txBody>
          <a:bodyPr/>
          <a:lstStyle/>
          <a:p>
            <a:r>
              <a:rPr dirty="0"/>
              <a:t>Datum uncertainty</a:t>
            </a:r>
          </a:p>
        </p:txBody>
      </p:sp>
      <p:pic>
        <p:nvPicPr>
          <p:cNvPr id="215" name="Image" descr="Image"/>
          <p:cNvPicPr>
            <a:picLocks noChangeAspect="1"/>
          </p:cNvPicPr>
          <p:nvPr/>
        </p:nvPicPr>
        <p:blipFill>
          <a:blip r:embed="rId3"/>
          <a:stretch>
            <a:fillRect/>
          </a:stretch>
        </p:blipFill>
        <p:spPr>
          <a:xfrm>
            <a:off x="4026421" y="2461360"/>
            <a:ext cx="9302121" cy="6150304"/>
          </a:xfrm>
          <a:prstGeom prst="rect">
            <a:avLst/>
          </a:prstGeom>
          <a:ln w="12700">
            <a:miter lim="400000"/>
          </a:ln>
        </p:spPr>
      </p:pic>
      <p:sp>
        <p:nvSpPr>
          <p:cNvPr id="216" name="Error assuming NAD27 vs NAD83 or WGS84"/>
          <p:cNvSpPr txBox="1"/>
          <p:nvPr/>
        </p:nvSpPr>
        <p:spPr>
          <a:xfrm>
            <a:off x="2506646" y="8623442"/>
            <a:ext cx="12393353" cy="875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r>
              <a:rPr sz="4800" dirty="0"/>
              <a:t>Error assuming NAD27 vs NAD83 or WGS84</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Direction and Distance measurement uncertainty"/>
          <p:cNvSpPr txBox="1">
            <a:spLocks noGrp="1"/>
          </p:cNvSpPr>
          <p:nvPr>
            <p:ph type="title"/>
          </p:nvPr>
        </p:nvSpPr>
        <p:spPr>
          <a:prstGeom prst="rect">
            <a:avLst/>
          </a:prstGeom>
        </p:spPr>
        <p:txBody>
          <a:bodyPr/>
          <a:lstStyle>
            <a:lvl1pPr defTabSz="490727">
              <a:defRPr sz="6719"/>
            </a:lvl1pPr>
          </a:lstStyle>
          <a:p>
            <a:r>
              <a:rPr dirty="0"/>
              <a:t>Direction and Distance measurement uncertainty</a:t>
            </a:r>
          </a:p>
        </p:txBody>
      </p:sp>
      <p:pic>
        <p:nvPicPr>
          <p:cNvPr id="219" name="Image" descr="Image"/>
          <p:cNvPicPr>
            <a:picLocks noChangeAspect="1"/>
          </p:cNvPicPr>
          <p:nvPr/>
        </p:nvPicPr>
        <p:blipFill>
          <a:blip r:embed="rId3"/>
          <a:stretch>
            <a:fillRect/>
          </a:stretch>
        </p:blipFill>
        <p:spPr>
          <a:xfrm>
            <a:off x="10141520" y="2954916"/>
            <a:ext cx="5558263" cy="6472546"/>
          </a:xfrm>
          <a:prstGeom prst="rect">
            <a:avLst/>
          </a:prstGeom>
          <a:ln w="12700">
            <a:miter lim="400000"/>
          </a:ln>
        </p:spPr>
      </p:pic>
      <p:pic>
        <p:nvPicPr>
          <p:cNvPr id="220" name="Image" descr="Image"/>
          <p:cNvPicPr>
            <a:picLocks noChangeAspect="1"/>
          </p:cNvPicPr>
          <p:nvPr/>
        </p:nvPicPr>
        <p:blipFill>
          <a:blip r:embed="rId4"/>
          <a:stretch>
            <a:fillRect/>
          </a:stretch>
        </p:blipFill>
        <p:spPr>
          <a:xfrm>
            <a:off x="353885" y="2330723"/>
            <a:ext cx="7059221" cy="6891144"/>
          </a:xfrm>
          <a:prstGeom prst="rect">
            <a:avLst/>
          </a:prstGeom>
          <a:ln w="12700">
            <a:miter lim="400000"/>
          </a:ln>
        </p:spPr>
      </p:pic>
      <p:sp>
        <p:nvSpPr>
          <p:cNvPr id="221" name="N &gt; NE &gt; ENE"/>
          <p:cNvSpPr txBox="1"/>
          <p:nvPr/>
        </p:nvSpPr>
        <p:spPr>
          <a:xfrm>
            <a:off x="1745743" y="8878143"/>
            <a:ext cx="4096210" cy="875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r>
              <a:rPr sz="4800" dirty="0"/>
              <a:t>N &gt; NE &gt; ENE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Extent of locality uncertainty"/>
          <p:cNvSpPr txBox="1">
            <a:spLocks noGrp="1"/>
          </p:cNvSpPr>
          <p:nvPr>
            <p:ph type="title"/>
          </p:nvPr>
        </p:nvSpPr>
        <p:spPr>
          <a:prstGeom prst="rect">
            <a:avLst/>
          </a:prstGeom>
        </p:spPr>
        <p:txBody>
          <a:bodyPr/>
          <a:lstStyle>
            <a:lvl1pPr defTabSz="502412">
              <a:defRPr sz="6880"/>
            </a:lvl1pPr>
          </a:lstStyle>
          <a:p>
            <a:r>
              <a:rPr dirty="0"/>
              <a:t>Extent of locality uncertainty</a:t>
            </a:r>
          </a:p>
        </p:txBody>
      </p:sp>
      <p:grpSp>
        <p:nvGrpSpPr>
          <p:cNvPr id="2" name="Group 1">
            <a:extLst>
              <a:ext uri="{FF2B5EF4-FFF2-40B4-BE49-F238E27FC236}">
                <a16:creationId xmlns:a16="http://schemas.microsoft.com/office/drawing/2014/main" id="{E4F3750A-72FD-CC4E-A4C7-1CF2EC19F875}"/>
              </a:ext>
            </a:extLst>
          </p:cNvPr>
          <p:cNvGrpSpPr/>
          <p:nvPr/>
        </p:nvGrpSpPr>
        <p:grpSpPr>
          <a:xfrm>
            <a:off x="3466813" y="2022006"/>
            <a:ext cx="10406637" cy="6313118"/>
            <a:chOff x="3466813" y="2022006"/>
            <a:chExt cx="10406637" cy="6313118"/>
          </a:xfrm>
        </p:grpSpPr>
        <p:pic>
          <p:nvPicPr>
            <p:cNvPr id="224" name="Screen Shot 2014-06-25 at 2.17.58 PM.png" descr="Screen Shot 2014-06-25 at 2.17.58 PM.png"/>
            <p:cNvPicPr>
              <a:picLocks noChangeAspect="1"/>
            </p:cNvPicPr>
            <p:nvPr/>
          </p:nvPicPr>
          <p:blipFill>
            <a:blip r:embed="rId2"/>
            <a:stretch>
              <a:fillRect/>
            </a:stretch>
          </p:blipFill>
          <p:spPr>
            <a:xfrm>
              <a:off x="3466813" y="2168227"/>
              <a:ext cx="10406637" cy="6166897"/>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25" name="“Davis, Yolo County, CA”"/>
            <p:cNvSpPr txBox="1"/>
            <p:nvPr/>
          </p:nvSpPr>
          <p:spPr>
            <a:xfrm>
              <a:off x="5161690" y="2022006"/>
              <a:ext cx="7016882" cy="875457"/>
            </a:xfrm>
            <a:prstGeom prst="rect">
              <a:avLst/>
            </a:prstGeom>
            <a:solidFill>
              <a:srgbClr val="DCDEE0"/>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r>
                <a:rPr sz="4800" dirty="0"/>
                <a:t>“Davis, Yolo County, CA”</a:t>
              </a:r>
            </a:p>
          </p:txBody>
        </p:sp>
      </p:grpSp>
      <p:sp>
        <p:nvSpPr>
          <p:cNvPr id="226" name="Point Method…"/>
          <p:cNvSpPr txBox="1"/>
          <p:nvPr/>
        </p:nvSpPr>
        <p:spPr>
          <a:xfrm>
            <a:off x="5926323" y="8216970"/>
            <a:ext cx="5487617" cy="1614120"/>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defRPr b="1">
                <a:latin typeface="Helvetica"/>
                <a:ea typeface="Helvetica"/>
                <a:cs typeface="Helvetica"/>
                <a:sym typeface="Helvetica"/>
              </a:defRPr>
            </a:pPr>
            <a:r>
              <a:rPr sz="4800" dirty="0"/>
              <a:t>Point Method</a:t>
            </a:r>
          </a:p>
          <a:p>
            <a:r>
              <a:rPr sz="4800" dirty="0"/>
              <a:t>38.5463, -121.7425</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Screen Shot 2014-06-25 at 2.20.21 PM.png" descr="Screen Shot 2014-06-25 at 2.20.21 PM.png"/>
          <p:cNvPicPr>
            <a:picLocks noChangeAspect="1"/>
          </p:cNvPicPr>
          <p:nvPr/>
        </p:nvPicPr>
        <p:blipFill>
          <a:blip r:embed="rId2"/>
          <a:stretch>
            <a:fillRect/>
          </a:stretch>
        </p:blipFill>
        <p:spPr>
          <a:xfrm>
            <a:off x="3520983" y="2079161"/>
            <a:ext cx="10405872" cy="6211436"/>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29" name="Extent of locality uncertainty"/>
          <p:cNvSpPr txBox="1">
            <a:spLocks noGrp="1"/>
          </p:cNvSpPr>
          <p:nvPr>
            <p:ph type="title"/>
          </p:nvPr>
        </p:nvSpPr>
        <p:spPr>
          <a:prstGeom prst="rect">
            <a:avLst/>
          </a:prstGeom>
        </p:spPr>
        <p:txBody>
          <a:bodyPr/>
          <a:lstStyle>
            <a:lvl1pPr defTabSz="502412">
              <a:defRPr sz="6880"/>
            </a:lvl1pPr>
          </a:lstStyle>
          <a:p>
            <a:r>
              <a:t>Extent of locality uncertainty</a:t>
            </a:r>
          </a:p>
        </p:txBody>
      </p:sp>
      <p:sp>
        <p:nvSpPr>
          <p:cNvPr id="230" name="“Davis, Yolo County, CA”"/>
          <p:cNvSpPr txBox="1"/>
          <p:nvPr/>
        </p:nvSpPr>
        <p:spPr>
          <a:xfrm>
            <a:off x="5161691" y="1977334"/>
            <a:ext cx="7016882" cy="875457"/>
          </a:xfrm>
          <a:prstGeom prst="rect">
            <a:avLst/>
          </a:prstGeom>
          <a:solidFill>
            <a:srgbClr val="DCDEE0"/>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r>
              <a:rPr sz="4800" dirty="0"/>
              <a:t>“Davis, Yolo County, CA”</a:t>
            </a:r>
          </a:p>
        </p:txBody>
      </p:sp>
      <p:sp>
        <p:nvSpPr>
          <p:cNvPr id="231" name="Bounding-Box Method…"/>
          <p:cNvSpPr txBox="1"/>
          <p:nvPr/>
        </p:nvSpPr>
        <p:spPr>
          <a:xfrm>
            <a:off x="5405522" y="7400816"/>
            <a:ext cx="6744371" cy="2352784"/>
          </a:xfrm>
          <a:prstGeom prst="rect">
            <a:avLst/>
          </a:prstGeom>
          <a:solidFill>
            <a:schemeClr val="bg1"/>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defRPr b="1">
                <a:latin typeface="Helvetica"/>
                <a:ea typeface="Helvetica"/>
                <a:cs typeface="Helvetica"/>
                <a:sym typeface="Helvetica"/>
              </a:defRPr>
            </a:pPr>
            <a:r>
              <a:rPr sz="4800" dirty="0"/>
              <a:t>Bounding-Box Method</a:t>
            </a:r>
          </a:p>
          <a:p>
            <a:r>
              <a:rPr sz="4800" dirty="0"/>
              <a:t>38.5486, -121.7542</a:t>
            </a:r>
          </a:p>
          <a:p>
            <a:r>
              <a:rPr sz="4800" dirty="0"/>
              <a:t>38.545, -121.7394</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Screen Shot 2014-06-25 at 2.20.51 PM.png" descr="Screen Shot 2014-06-25 at 2.20.51 PM.png"/>
          <p:cNvPicPr>
            <a:picLocks noChangeAspect="1"/>
          </p:cNvPicPr>
          <p:nvPr/>
        </p:nvPicPr>
        <p:blipFill>
          <a:blip r:embed="rId3"/>
          <a:stretch>
            <a:fillRect/>
          </a:stretch>
        </p:blipFill>
        <p:spPr>
          <a:xfrm>
            <a:off x="3640079" y="2141394"/>
            <a:ext cx="10405872" cy="6170660"/>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34" name="Extent of locality uncertainty"/>
          <p:cNvSpPr txBox="1">
            <a:spLocks noGrp="1"/>
          </p:cNvSpPr>
          <p:nvPr>
            <p:ph type="title"/>
          </p:nvPr>
        </p:nvSpPr>
        <p:spPr>
          <a:prstGeom prst="rect">
            <a:avLst/>
          </a:prstGeom>
        </p:spPr>
        <p:txBody>
          <a:bodyPr/>
          <a:lstStyle>
            <a:lvl1pPr defTabSz="502412">
              <a:defRPr sz="6880"/>
            </a:lvl1pPr>
          </a:lstStyle>
          <a:p>
            <a:r>
              <a:t>Extent of locality uncertainty</a:t>
            </a:r>
          </a:p>
        </p:txBody>
      </p:sp>
      <p:sp>
        <p:nvSpPr>
          <p:cNvPr id="235" name="“Davis, Yolo County, CA”"/>
          <p:cNvSpPr txBox="1"/>
          <p:nvPr/>
        </p:nvSpPr>
        <p:spPr>
          <a:xfrm>
            <a:off x="5484421" y="1815969"/>
            <a:ext cx="7016882" cy="875457"/>
          </a:xfrm>
          <a:prstGeom prst="rect">
            <a:avLst/>
          </a:prstGeom>
          <a:solidFill>
            <a:srgbClr val="DCDEE0"/>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r>
              <a:rPr sz="4800"/>
              <a:t>“Davis, Yolo County, CA”</a:t>
            </a:r>
          </a:p>
        </p:txBody>
      </p:sp>
      <p:sp>
        <p:nvSpPr>
          <p:cNvPr id="236" name="Point-Radius Method…"/>
          <p:cNvSpPr txBox="1"/>
          <p:nvPr/>
        </p:nvSpPr>
        <p:spPr>
          <a:xfrm>
            <a:off x="4521817" y="7770148"/>
            <a:ext cx="9050748" cy="1983452"/>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5" tIns="67735" rIns="67735" bIns="67735" anchor="ctr">
            <a:spAutoFit/>
          </a:bodyPr>
          <a:lstStyle/>
          <a:p>
            <a:pPr>
              <a:defRPr b="1">
                <a:latin typeface="Helvetica"/>
                <a:ea typeface="Helvetica"/>
                <a:cs typeface="Helvetica"/>
                <a:sym typeface="Helvetica"/>
              </a:defRPr>
            </a:pPr>
            <a:r>
              <a:rPr sz="4000" dirty="0"/>
              <a:t>Point-Radius Method</a:t>
            </a:r>
          </a:p>
          <a:p>
            <a:r>
              <a:rPr sz="4000" dirty="0"/>
              <a:t>38.5468, -121.7469</a:t>
            </a:r>
          </a:p>
          <a:p>
            <a:pPr>
              <a:defRPr>
                <a:solidFill>
                  <a:schemeClr val="accent5"/>
                </a:solidFill>
              </a:defRPr>
            </a:pPr>
            <a:r>
              <a:rPr sz="4000" dirty="0"/>
              <a:t>Uncertainty radius: 8325 meters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Extent of locality uncertainty"/>
          <p:cNvSpPr txBox="1">
            <a:spLocks noGrp="1"/>
          </p:cNvSpPr>
          <p:nvPr>
            <p:ph type="title"/>
          </p:nvPr>
        </p:nvSpPr>
        <p:spPr>
          <a:prstGeom prst="rect">
            <a:avLst/>
          </a:prstGeom>
        </p:spPr>
        <p:txBody>
          <a:bodyPr/>
          <a:lstStyle>
            <a:lvl1pPr defTabSz="502412">
              <a:defRPr sz="6880"/>
            </a:lvl1pPr>
          </a:lstStyle>
          <a:p>
            <a:r>
              <a:t>Extent of locality uncertainty</a:t>
            </a:r>
          </a:p>
        </p:txBody>
      </p:sp>
      <p:sp>
        <p:nvSpPr>
          <p:cNvPr id="241" name="Note the uncertainty! If greater than the size of your variable layers, throw the locality away!"/>
          <p:cNvSpPr txBox="1"/>
          <p:nvPr/>
        </p:nvSpPr>
        <p:spPr>
          <a:xfrm>
            <a:off x="12063479" y="2154387"/>
            <a:ext cx="5462892" cy="5307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spAutoFit/>
          </a:bodyPr>
          <a:lstStyle/>
          <a:p>
            <a:r>
              <a:rPr sz="4800" dirty="0"/>
              <a:t>Note the uncertainty! If greater than the size of your variable layers, throw the locality away!</a:t>
            </a:r>
          </a:p>
        </p:txBody>
      </p:sp>
      <p:pic>
        <p:nvPicPr>
          <p:cNvPr id="242" name="Screen Shot 2014-06-25 at 2.20.51 PM.png" descr="Screen Shot 2014-06-25 at 2.20.51 PM.png"/>
          <p:cNvPicPr>
            <a:picLocks noChangeAspect="1"/>
          </p:cNvPicPr>
          <p:nvPr/>
        </p:nvPicPr>
        <p:blipFill>
          <a:blip r:embed="rId3"/>
          <a:stretch>
            <a:fillRect/>
          </a:stretch>
        </p:blipFill>
        <p:spPr>
          <a:xfrm>
            <a:off x="868338" y="2756396"/>
            <a:ext cx="8189667" cy="4856455"/>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43" name="Line"/>
          <p:cNvSpPr/>
          <p:nvPr/>
        </p:nvSpPr>
        <p:spPr>
          <a:xfrm rot="3149540" flipV="1">
            <a:off x="10877609" y="6415843"/>
            <a:ext cx="1250889" cy="3076202"/>
          </a:xfrm>
          <a:prstGeom prst="upArrow">
            <a:avLst/>
          </a:prstGeom>
          <a:solidFill>
            <a:srgbClr val="FF0000"/>
          </a:solidFill>
          <a:ln w="25400">
            <a:noFill/>
            <a:miter lim="400000"/>
            <a:tailEnd type="triangle"/>
          </a:ln>
        </p:spPr>
        <p:txBody>
          <a:bodyPr lIns="67735" tIns="67735" rIns="67735" bIns="67735" anchor="ctr"/>
          <a:lstStyle/>
          <a:p>
            <a:pPr>
              <a:defRPr sz="2400"/>
            </a:pPr>
            <a:endParaRPr sz="3200"/>
          </a:p>
        </p:txBody>
      </p:sp>
      <p:sp>
        <p:nvSpPr>
          <p:cNvPr id="239" name="“Davis, Yolo County, CA”"/>
          <p:cNvSpPr txBox="1"/>
          <p:nvPr/>
        </p:nvSpPr>
        <p:spPr>
          <a:xfrm>
            <a:off x="1629597" y="2013193"/>
            <a:ext cx="7016882" cy="875457"/>
          </a:xfrm>
          <a:prstGeom prst="rect">
            <a:avLst/>
          </a:prstGeom>
          <a:solidFill>
            <a:srgbClr val="DCDEE0"/>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r>
              <a:rPr sz="4800" dirty="0"/>
              <a:t>“Davis, Yolo County, CA”</a:t>
            </a:r>
          </a:p>
        </p:txBody>
      </p:sp>
      <p:sp>
        <p:nvSpPr>
          <p:cNvPr id="240" name="Point-Radius Method…"/>
          <p:cNvSpPr txBox="1"/>
          <p:nvPr/>
        </p:nvSpPr>
        <p:spPr>
          <a:xfrm>
            <a:off x="684923" y="7400816"/>
            <a:ext cx="8942088" cy="235278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defRPr b="1">
                <a:latin typeface="Helvetica"/>
                <a:ea typeface="Helvetica"/>
                <a:cs typeface="Helvetica"/>
                <a:sym typeface="Helvetica"/>
              </a:defRPr>
            </a:pPr>
            <a:r>
              <a:rPr sz="4800" dirty="0"/>
              <a:t>Point-Radius Method</a:t>
            </a:r>
          </a:p>
          <a:p>
            <a:r>
              <a:rPr sz="4800" dirty="0"/>
              <a:t>38.5468, -121.7469</a:t>
            </a:r>
          </a:p>
          <a:p>
            <a:pPr>
              <a:defRPr>
                <a:solidFill>
                  <a:schemeClr val="accent5"/>
                </a:solidFill>
              </a:defRPr>
            </a:pPr>
            <a:r>
              <a:rPr sz="4800" dirty="0"/>
              <a:t>Uncertainty radius: 8325 meters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Screen Shot 2014-06-25 at 2.03.17 PM.png" descr="Screen Shot 2014-06-25 at 2.03.17 PM.png"/>
          <p:cNvPicPr>
            <a:picLocks noChangeAspect="1"/>
          </p:cNvPicPr>
          <p:nvPr/>
        </p:nvPicPr>
        <p:blipFill>
          <a:blip r:embed="rId3"/>
          <a:stretch>
            <a:fillRect/>
          </a:stretch>
        </p:blipFill>
        <p:spPr>
          <a:xfrm>
            <a:off x="3382644" y="2368232"/>
            <a:ext cx="10574974" cy="6313227"/>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46" name="Extent of locality uncertainty"/>
          <p:cNvSpPr txBox="1">
            <a:spLocks noGrp="1"/>
          </p:cNvSpPr>
          <p:nvPr>
            <p:ph type="title"/>
          </p:nvPr>
        </p:nvSpPr>
        <p:spPr>
          <a:prstGeom prst="rect">
            <a:avLst/>
          </a:prstGeom>
        </p:spPr>
        <p:txBody>
          <a:bodyPr/>
          <a:lstStyle>
            <a:lvl1pPr defTabSz="502412">
              <a:defRPr sz="6880"/>
            </a:lvl1pPr>
          </a:lstStyle>
          <a:p>
            <a:r>
              <a:rPr dirty="0"/>
              <a:t>Extent of locality uncertainty</a:t>
            </a:r>
          </a:p>
        </p:txBody>
      </p:sp>
      <p:sp>
        <p:nvSpPr>
          <p:cNvPr id="247" name="“Davis, Yolo County, CA”"/>
          <p:cNvSpPr txBox="1"/>
          <p:nvPr/>
        </p:nvSpPr>
        <p:spPr>
          <a:xfrm>
            <a:off x="5161690" y="2013193"/>
            <a:ext cx="7016882" cy="875457"/>
          </a:xfrm>
          <a:prstGeom prst="rect">
            <a:avLst/>
          </a:prstGeom>
          <a:solidFill>
            <a:srgbClr val="DCDEE0"/>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r>
              <a:rPr sz="4800" dirty="0"/>
              <a:t>“Davis, Yolo County, CA”</a:t>
            </a:r>
          </a:p>
        </p:txBody>
      </p:sp>
      <p:sp>
        <p:nvSpPr>
          <p:cNvPr id="248" name="Shape Method"/>
          <p:cNvSpPr txBox="1"/>
          <p:nvPr/>
        </p:nvSpPr>
        <p:spPr>
          <a:xfrm>
            <a:off x="6477459" y="8562336"/>
            <a:ext cx="4349485" cy="875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b="1">
                <a:latin typeface="Helvetica"/>
                <a:ea typeface="Helvetica"/>
                <a:cs typeface="Helvetica"/>
                <a:sym typeface="Helvetica"/>
              </a:defRPr>
            </a:lvl1pPr>
          </a:lstStyle>
          <a:p>
            <a:r>
              <a:rPr sz="4800" dirty="0"/>
              <a:t>Shape Method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sp>
        <p:nvSpPr>
          <p:cNvPr id="3" name="TextBox 2">
            <a:extLst>
              <a:ext uri="{FF2B5EF4-FFF2-40B4-BE49-F238E27FC236}">
                <a16:creationId xmlns:a16="http://schemas.microsoft.com/office/drawing/2014/main" id="{48520A56-AC21-39EF-3073-93818BC18357}"/>
              </a:ext>
            </a:extLst>
          </p:cNvPr>
          <p:cNvSpPr txBox="1"/>
          <p:nvPr/>
        </p:nvSpPr>
        <p:spPr>
          <a:xfrm>
            <a:off x="4156075" y="9460468"/>
            <a:ext cx="866851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i="0" u="none" strike="noStrike" dirty="0">
                <a:solidFill>
                  <a:srgbClr val="333333"/>
                </a:solidFill>
                <a:effectLst/>
                <a:latin typeface="Helvetica Neue" panose="02000503000000020004" pitchFamily="2" charset="0"/>
              </a:rPr>
              <a:t>https://</a:t>
            </a:r>
            <a:r>
              <a:rPr lang="en-US" sz="1200" b="0" i="0" u="none" strike="noStrike" dirty="0" err="1">
                <a:solidFill>
                  <a:srgbClr val="333333"/>
                </a:solidFill>
                <a:effectLst/>
                <a:latin typeface="Helvetica Neue" panose="02000503000000020004" pitchFamily="2" charset="0"/>
              </a:rPr>
              <a:t>www.pnwherbaria.org</a:t>
            </a:r>
            <a:r>
              <a:rPr lang="en-US" sz="1200" b="0" i="0" u="none" strike="noStrike" dirty="0">
                <a:solidFill>
                  <a:srgbClr val="333333"/>
                </a:solidFill>
                <a:effectLst/>
                <a:latin typeface="Helvetica Neue" panose="02000503000000020004" pitchFamily="2" charset="0"/>
              </a:rPr>
              <a:t>/images/</a:t>
            </a:r>
            <a:r>
              <a:rPr lang="en-US" sz="1200" b="0" i="0" u="none" strike="noStrike" dirty="0" err="1">
                <a:solidFill>
                  <a:srgbClr val="333333"/>
                </a:solidFill>
                <a:effectLst/>
                <a:latin typeface="Helvetica Neue" panose="02000503000000020004" pitchFamily="2" charset="0"/>
              </a:rPr>
              <a:t>jpeg.php?Image</a:t>
            </a:r>
            <a:r>
              <a:rPr lang="en-US" sz="1200" b="0" i="0" u="none" strike="noStrike" dirty="0">
                <a:solidFill>
                  <a:srgbClr val="333333"/>
                </a:solidFill>
                <a:effectLst/>
                <a:latin typeface="Helvetica Neue" panose="02000503000000020004" pitchFamily="2" charset="0"/>
              </a:rPr>
              <a:t>=ID107266.jpg</a:t>
            </a:r>
            <a:endParaRPr lang="en-US" sz="1200" dirty="0"/>
          </a:p>
        </p:txBody>
      </p:sp>
      <p:pic>
        <p:nvPicPr>
          <p:cNvPr id="4" name="Picture 3">
            <a:extLst>
              <a:ext uri="{FF2B5EF4-FFF2-40B4-BE49-F238E27FC236}">
                <a16:creationId xmlns:a16="http://schemas.microsoft.com/office/drawing/2014/main" id="{3A53E6DC-075A-66E7-D703-13A4DF351452}"/>
              </a:ext>
            </a:extLst>
          </p:cNvPr>
          <p:cNvPicPr>
            <a:picLocks noChangeAspect="1"/>
          </p:cNvPicPr>
          <p:nvPr/>
        </p:nvPicPr>
        <p:blipFill>
          <a:blip r:embed="rId2"/>
          <a:stretch>
            <a:fillRect/>
          </a:stretch>
        </p:blipFill>
        <p:spPr>
          <a:xfrm>
            <a:off x="6103112" y="2334940"/>
            <a:ext cx="4774438" cy="7161657"/>
          </a:xfrm>
          <a:prstGeom prst="rect">
            <a:avLst/>
          </a:prstGeom>
        </p:spPr>
      </p:pic>
      <p:pic>
        <p:nvPicPr>
          <p:cNvPr id="2" name="Picture 1">
            <a:extLst>
              <a:ext uri="{FF2B5EF4-FFF2-40B4-BE49-F238E27FC236}">
                <a16:creationId xmlns:a16="http://schemas.microsoft.com/office/drawing/2014/main" id="{86C2DA88-0BAA-67DF-1615-432F96DCB3AD}"/>
              </a:ext>
            </a:extLst>
          </p:cNvPr>
          <p:cNvPicPr>
            <a:picLocks noChangeAspect="1"/>
          </p:cNvPicPr>
          <p:nvPr/>
        </p:nvPicPr>
        <p:blipFill rotWithShape="1">
          <a:blip r:embed="rId2"/>
          <a:srcRect l="63189" t="86456" r="6716" b="1560"/>
          <a:stretch/>
        </p:blipFill>
        <p:spPr>
          <a:xfrm>
            <a:off x="272796" y="2878791"/>
            <a:ext cx="9965845" cy="5952506"/>
          </a:xfrm>
          <a:prstGeom prst="rect">
            <a:avLst/>
          </a:prstGeom>
        </p:spPr>
      </p:pic>
      <p:pic>
        <p:nvPicPr>
          <p:cNvPr id="12" name="Picture 11" descr="A white sign with black text&#10;&#10;Description automatically generated">
            <a:extLst>
              <a:ext uri="{FF2B5EF4-FFF2-40B4-BE49-F238E27FC236}">
                <a16:creationId xmlns:a16="http://schemas.microsoft.com/office/drawing/2014/main" id="{04332A0F-59D8-AA3F-1B02-6C5EFEEDD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7550" y="4876800"/>
            <a:ext cx="6189917" cy="1740914"/>
          </a:xfrm>
          <a:prstGeom prst="rect">
            <a:avLst/>
          </a:prstGeom>
        </p:spPr>
      </p:pic>
    </p:spTree>
    <p:extLst>
      <p:ext uri="{BB962C8B-B14F-4D97-AF65-F5344CB8AC3E}">
        <p14:creationId xmlns:p14="http://schemas.microsoft.com/office/powerpoint/2010/main" val="2014514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p:tgtEl>
                                          <p:spTgt spid="12"/>
                                        </p:tgtEl>
                                        <p:attrNameLst>
                                          <p:attrName>ppt_y</p:attrName>
                                        </p:attrNameLst>
                                      </p:cBhvr>
                                      <p:tavLst>
                                        <p:tav tm="0">
                                          <p:val>
                                            <p:strVal val="#ppt_y+#ppt_h*1.125000"/>
                                          </p:val>
                                        </p:tav>
                                        <p:tav tm="100000">
                                          <p:val>
                                            <p:strVal val="#ppt_y"/>
                                          </p:val>
                                        </p:tav>
                                      </p:tavLst>
                                    </p:anim>
                                    <p:animEffect transition="in" filter="wipe(up)">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ources of uncertainty"/>
          <p:cNvSpPr txBox="1">
            <a:spLocks noGrp="1"/>
          </p:cNvSpPr>
          <p:nvPr>
            <p:ph type="title"/>
          </p:nvPr>
        </p:nvSpPr>
        <p:spPr>
          <a:xfrm>
            <a:off x="1270265" y="1"/>
            <a:ext cx="14799734" cy="2159000"/>
          </a:xfrm>
          <a:prstGeom prst="rect">
            <a:avLst/>
          </a:prstGeom>
        </p:spPr>
        <p:txBody>
          <a:bodyPr>
            <a:normAutofit/>
          </a:bodyPr>
          <a:lstStyle/>
          <a:p>
            <a:r>
              <a:rPr sz="8533" dirty="0">
                <a:latin typeface="Arial" panose="020B0604020202020204" pitchFamily="34" charset="0"/>
                <a:cs typeface="Arial" panose="020B0604020202020204" pitchFamily="34" charset="0"/>
              </a:rPr>
              <a:t>Sources of </a:t>
            </a:r>
            <a:r>
              <a:rPr lang="en-US" sz="8533" dirty="0">
                <a:latin typeface="Arial" panose="020B0604020202020204" pitchFamily="34" charset="0"/>
                <a:cs typeface="Arial" panose="020B0604020202020204" pitchFamily="34" charset="0"/>
              </a:rPr>
              <a:t>U</a:t>
            </a:r>
            <a:r>
              <a:rPr sz="8533" dirty="0">
                <a:latin typeface="Arial" panose="020B0604020202020204" pitchFamily="34" charset="0"/>
                <a:cs typeface="Arial" panose="020B0604020202020204" pitchFamily="34" charset="0"/>
              </a:rPr>
              <a:t>ncertainty</a:t>
            </a:r>
          </a:p>
        </p:txBody>
      </p:sp>
      <p:sp>
        <p:nvSpPr>
          <p:cNvPr id="197" name="Coordinate uncertainty…"/>
          <p:cNvSpPr txBox="1">
            <a:spLocks noGrp="1"/>
          </p:cNvSpPr>
          <p:nvPr>
            <p:ph type="body" sz="half" idx="1"/>
          </p:nvPr>
        </p:nvSpPr>
        <p:spPr>
          <a:xfrm>
            <a:off x="1270265" y="2634781"/>
            <a:ext cx="7100712" cy="6664017"/>
          </a:xfrm>
          <a:prstGeom prst="rect">
            <a:avLst/>
          </a:prstGeom>
        </p:spPr>
        <p:txBody>
          <a:bodyPr anchor="t">
            <a:normAutofit/>
          </a:bodyPr>
          <a:lstStyle/>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Coordinate uncertainty</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Map scale</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GPS accuracy</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Unknown datum</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Imprecision in direction measurements</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Imprecision in distance measurements</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Extent of locality</a:t>
            </a:r>
          </a:p>
        </p:txBody>
      </p:sp>
      <p:pic>
        <p:nvPicPr>
          <p:cNvPr id="198" name="Image" descr="Image"/>
          <p:cNvPicPr>
            <a:picLocks noChangeAspect="1"/>
          </p:cNvPicPr>
          <p:nvPr/>
        </p:nvPicPr>
        <p:blipFill>
          <a:blip r:embed="rId3"/>
          <a:stretch>
            <a:fillRect/>
          </a:stretch>
        </p:blipFill>
        <p:spPr>
          <a:xfrm>
            <a:off x="9325751" y="2895843"/>
            <a:ext cx="7326794" cy="3892359"/>
          </a:xfrm>
          <a:prstGeom prst="rect">
            <a:avLst/>
          </a:prstGeom>
          <a:ln w="12700">
            <a:solidFill>
              <a:srgbClr val="000000"/>
            </a:solidFill>
            <a:miter lim="400000"/>
          </a:ln>
        </p:spPr>
      </p:pic>
      <p:sp>
        <p:nvSpPr>
          <p:cNvPr id="199" name="20° 30’ N 112° 36’ W"/>
          <p:cNvSpPr txBox="1"/>
          <p:nvPr/>
        </p:nvSpPr>
        <p:spPr>
          <a:xfrm>
            <a:off x="10371994" y="2040881"/>
            <a:ext cx="5147776" cy="813769"/>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3" tIns="67733" rIns="67733" bIns="67733" anchor="ctr">
            <a:spAutoFit/>
          </a:bodyPr>
          <a:lstStyle>
            <a:lvl1pPr algn="l" defTabSz="457200">
              <a:defRPr sz="4000">
                <a:latin typeface="Times New Roman"/>
                <a:ea typeface="Times New Roman"/>
                <a:cs typeface="Times New Roman"/>
                <a:sym typeface="Times New Roman"/>
              </a:defRPr>
            </a:lvl1pPr>
          </a:lstStyle>
          <a:p>
            <a:r>
              <a:rPr sz="4399" dirty="0"/>
              <a:t>20° 30’ N 112° 36’ W</a:t>
            </a:r>
          </a:p>
        </p:txBody>
      </p:sp>
      <p:pic>
        <p:nvPicPr>
          <p:cNvPr id="200" name="Image" descr="Image"/>
          <p:cNvPicPr>
            <a:picLocks noChangeAspect="1"/>
          </p:cNvPicPr>
          <p:nvPr/>
        </p:nvPicPr>
        <p:blipFill>
          <a:blip r:embed="rId4"/>
          <a:stretch>
            <a:fillRect/>
          </a:stretch>
        </p:blipFill>
        <p:spPr>
          <a:xfrm>
            <a:off x="13519333" y="7048832"/>
            <a:ext cx="3544047" cy="2466935"/>
          </a:xfrm>
          <a:prstGeom prst="rect">
            <a:avLst/>
          </a:prstGeom>
          <a:ln w="12700">
            <a:solidFill>
              <a:srgbClr val="000000"/>
            </a:solidFill>
            <a:miter lim="400000"/>
          </a:ln>
        </p:spPr>
      </p:pic>
      <p:pic>
        <p:nvPicPr>
          <p:cNvPr id="201" name="Image" descr="Image"/>
          <p:cNvPicPr>
            <a:picLocks noChangeAspect="1"/>
          </p:cNvPicPr>
          <p:nvPr/>
        </p:nvPicPr>
        <p:blipFill>
          <a:blip r:embed="rId5"/>
          <a:stretch>
            <a:fillRect/>
          </a:stretch>
        </p:blipFill>
        <p:spPr>
          <a:xfrm>
            <a:off x="9248483" y="7067162"/>
            <a:ext cx="3371196" cy="2231636"/>
          </a:xfrm>
          <a:prstGeom prst="rect">
            <a:avLst/>
          </a:prstGeom>
          <a:ln w="12700">
            <a:solidFill>
              <a:srgbClr val="000000"/>
            </a:solidFill>
            <a:miter lim="400000"/>
          </a:ln>
        </p:spPr>
      </p:pic>
    </p:spTree>
    <p:extLst>
      <p:ext uri="{BB962C8B-B14F-4D97-AF65-F5344CB8AC3E}">
        <p14:creationId xmlns:p14="http://schemas.microsoft.com/office/powerpoint/2010/main" val="287759884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What is an ideal georeference?"/>
          <p:cNvSpPr txBox="1">
            <a:spLocks noGrp="1"/>
          </p:cNvSpPr>
          <p:nvPr>
            <p:ph type="title"/>
          </p:nvPr>
        </p:nvSpPr>
        <p:spPr>
          <a:prstGeom prst="rect">
            <a:avLst/>
          </a:prstGeom>
        </p:spPr>
        <p:txBody>
          <a:bodyPr/>
          <a:lstStyle/>
          <a:p>
            <a:pPr defTabSz="654335">
              <a:defRPr sz="6719"/>
            </a:pPr>
            <a:r>
              <a:t>What is an </a:t>
            </a:r>
            <a:r>
              <a:rPr b="1" i="1">
                <a:latin typeface="Helvetica"/>
                <a:ea typeface="Helvetica"/>
                <a:cs typeface="Helvetica"/>
                <a:sym typeface="Helvetica"/>
              </a:rPr>
              <a:t>ideal</a:t>
            </a:r>
            <a:r>
              <a:t> georeference?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 is an ideal georeference?"/>
          <p:cNvSpPr txBox="1">
            <a:spLocks noGrp="1"/>
          </p:cNvSpPr>
          <p:nvPr>
            <p:ph type="title"/>
          </p:nvPr>
        </p:nvSpPr>
        <p:spPr>
          <a:prstGeom prst="rect">
            <a:avLst/>
          </a:prstGeom>
        </p:spPr>
        <p:txBody>
          <a:bodyPr/>
          <a:lstStyle/>
          <a:p>
            <a:pPr defTabSz="654335">
              <a:defRPr sz="6719"/>
            </a:pPr>
            <a:r>
              <a:t>What is an </a:t>
            </a:r>
            <a:r>
              <a:rPr b="1" i="1">
                <a:latin typeface="Helvetica"/>
                <a:ea typeface="Helvetica"/>
                <a:cs typeface="Helvetica"/>
                <a:sym typeface="Helvetica"/>
              </a:rPr>
              <a:t>ideal</a:t>
            </a:r>
            <a:r>
              <a:t> georeference?</a:t>
            </a:r>
          </a:p>
        </p:txBody>
      </p:sp>
      <p:sp>
        <p:nvSpPr>
          <p:cNvPr id="253" name="A numerical description of a…"/>
          <p:cNvSpPr txBox="1"/>
          <p:nvPr/>
        </p:nvSpPr>
        <p:spPr>
          <a:xfrm>
            <a:off x="3662883" y="2823887"/>
            <a:ext cx="10014497" cy="1983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defRPr sz="4500"/>
            </a:pPr>
            <a:r>
              <a:rPr sz="6000"/>
              <a:t>A numerical description of a </a:t>
            </a:r>
          </a:p>
          <a:p>
            <a:pPr>
              <a:defRPr sz="4500"/>
            </a:pPr>
            <a:r>
              <a:rPr sz="6000"/>
              <a:t>place that can be mapped</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What is an ideal georeference?"/>
          <p:cNvSpPr txBox="1">
            <a:spLocks noGrp="1"/>
          </p:cNvSpPr>
          <p:nvPr>
            <p:ph type="title"/>
          </p:nvPr>
        </p:nvSpPr>
        <p:spPr>
          <a:prstGeom prst="rect">
            <a:avLst/>
          </a:prstGeom>
        </p:spPr>
        <p:txBody>
          <a:bodyPr/>
          <a:lstStyle/>
          <a:p>
            <a:pPr defTabSz="654335">
              <a:defRPr sz="6719"/>
            </a:pPr>
            <a:r>
              <a:t>What is an </a:t>
            </a:r>
            <a:r>
              <a:rPr b="1" i="1">
                <a:latin typeface="Helvetica"/>
                <a:ea typeface="Helvetica"/>
                <a:cs typeface="Helvetica"/>
                <a:sym typeface="Helvetica"/>
              </a:rPr>
              <a:t>ideal</a:t>
            </a:r>
            <a:r>
              <a:t> georeference?</a:t>
            </a:r>
          </a:p>
        </p:txBody>
      </p:sp>
      <p:sp>
        <p:nvSpPr>
          <p:cNvPr id="256" name="A numerical description of a…"/>
          <p:cNvSpPr txBox="1"/>
          <p:nvPr/>
        </p:nvSpPr>
        <p:spPr>
          <a:xfrm>
            <a:off x="3662883" y="2823887"/>
            <a:ext cx="10014497" cy="1983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defRPr sz="4500"/>
            </a:pPr>
            <a:r>
              <a:rPr sz="6000"/>
              <a:t>A numerical description of a </a:t>
            </a:r>
          </a:p>
          <a:p>
            <a:pPr>
              <a:defRPr sz="4500"/>
            </a:pPr>
            <a:r>
              <a:rPr sz="6000"/>
              <a:t>place that can be mapped</a:t>
            </a:r>
          </a:p>
        </p:txBody>
      </p:sp>
      <p:sp>
        <p:nvSpPr>
          <p:cNvPr id="257" name="and that describes the spatial…"/>
          <p:cNvSpPr txBox="1"/>
          <p:nvPr/>
        </p:nvSpPr>
        <p:spPr>
          <a:xfrm>
            <a:off x="-164287" y="5773197"/>
            <a:ext cx="17668836" cy="1983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defRPr sz="4500"/>
            </a:pPr>
            <a:r>
              <a:rPr sz="6000" dirty="0"/>
              <a:t>and that describes the spatial </a:t>
            </a:r>
          </a:p>
          <a:p>
            <a:pPr>
              <a:defRPr sz="4500"/>
            </a:pPr>
            <a:r>
              <a:rPr sz="6000" dirty="0"/>
              <a:t>extent of a locality and its associated uncertainties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How to do it?"/>
          <p:cNvSpPr txBox="1">
            <a:spLocks noGrp="1"/>
          </p:cNvSpPr>
          <p:nvPr>
            <p:ph type="title"/>
          </p:nvPr>
        </p:nvSpPr>
        <p:spPr>
          <a:prstGeom prst="rect">
            <a:avLst/>
          </a:prstGeom>
        </p:spPr>
        <p:txBody>
          <a:bodyPr/>
          <a:lstStyle/>
          <a:p>
            <a:r>
              <a:t>How to do it?</a:t>
            </a:r>
          </a:p>
        </p:txBody>
      </p:sp>
      <p:pic>
        <p:nvPicPr>
          <p:cNvPr id="265" name="maps.jpg" descr="maps.jpg"/>
          <p:cNvPicPr>
            <a:picLocks noChangeAspect="1"/>
          </p:cNvPicPr>
          <p:nvPr/>
        </p:nvPicPr>
        <p:blipFill>
          <a:blip r:embed="rId2"/>
          <a:stretch>
            <a:fillRect/>
          </a:stretch>
        </p:blipFill>
        <p:spPr>
          <a:xfrm>
            <a:off x="1140650" y="5217525"/>
            <a:ext cx="6859136" cy="4159557"/>
          </a:xfrm>
          <a:prstGeom prst="rect">
            <a:avLst/>
          </a:prstGeom>
          <a:ln w="25400">
            <a:solidFill>
              <a:srgbClr val="000000"/>
            </a:solidFill>
            <a:miter lim="400000"/>
          </a:ln>
        </p:spPr>
      </p:pic>
      <p:sp>
        <p:nvSpPr>
          <p:cNvPr id="266" name="Paper Maps…"/>
          <p:cNvSpPr txBox="1"/>
          <p:nvPr/>
        </p:nvSpPr>
        <p:spPr>
          <a:xfrm>
            <a:off x="428516" y="2066682"/>
            <a:ext cx="9127860" cy="3091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5" tIns="67735" rIns="67735" bIns="67735" anchor="ctr">
            <a:spAutoFit/>
          </a:bodyPr>
          <a:lstStyle/>
          <a:p>
            <a:pPr algn="l">
              <a:defRPr b="1">
                <a:latin typeface="Helvetica"/>
                <a:ea typeface="Helvetica"/>
                <a:cs typeface="Helvetica"/>
                <a:sym typeface="Helvetica"/>
              </a:defRPr>
            </a:pPr>
            <a:r>
              <a:rPr sz="4800" dirty="0"/>
              <a:t>Paper Maps</a:t>
            </a:r>
          </a:p>
          <a:p>
            <a:pPr marL="592696" indent="-592696" algn="l">
              <a:buSzPct val="75000"/>
              <a:buChar char="•"/>
            </a:pPr>
            <a:r>
              <a:rPr sz="4800" dirty="0"/>
              <a:t>Time-consuming</a:t>
            </a:r>
          </a:p>
          <a:p>
            <a:pPr marL="592696" indent="-592696" algn="l">
              <a:buSzPct val="75000"/>
              <a:buChar char="•"/>
            </a:pPr>
            <a:r>
              <a:rPr sz="4800" dirty="0"/>
              <a:t>Good quality paper</a:t>
            </a:r>
            <a:r>
              <a:rPr lang="en-US" sz="4800" dirty="0"/>
              <a:t> </a:t>
            </a:r>
            <a:r>
              <a:rPr sz="4800" dirty="0"/>
              <a:t>maps may be hard to find </a:t>
            </a:r>
          </a:p>
        </p:txBody>
      </p:sp>
      <p:pic>
        <p:nvPicPr>
          <p:cNvPr id="267" name="computer.png" descr="computer.png"/>
          <p:cNvPicPr>
            <a:picLocks noChangeAspect="1"/>
          </p:cNvPicPr>
          <p:nvPr/>
        </p:nvPicPr>
        <p:blipFill>
          <a:blip r:embed="rId3"/>
          <a:stretch>
            <a:fillRect/>
          </a:stretch>
        </p:blipFill>
        <p:spPr>
          <a:xfrm>
            <a:off x="11277599" y="2686934"/>
            <a:ext cx="5719483" cy="3747453"/>
          </a:xfrm>
          <a:prstGeom prst="rect">
            <a:avLst/>
          </a:prstGeom>
          <a:ln w="12700">
            <a:miter lim="400000"/>
          </a:ln>
        </p:spPr>
      </p:pic>
      <p:sp>
        <p:nvSpPr>
          <p:cNvPr id="268" name="Internet Resources"/>
          <p:cNvSpPr txBox="1"/>
          <p:nvPr/>
        </p:nvSpPr>
        <p:spPr>
          <a:xfrm>
            <a:off x="11163128" y="6803884"/>
            <a:ext cx="5720052" cy="875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b="1">
                <a:latin typeface="Helvetica"/>
                <a:ea typeface="Helvetica"/>
                <a:cs typeface="Helvetica"/>
                <a:sym typeface="Helvetica"/>
              </a:defRPr>
            </a:lvl1pPr>
          </a:lstStyle>
          <a:p>
            <a:r>
              <a:rPr sz="4800" dirty="0"/>
              <a:t>Internet Resources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logo.png" descr="logo.png"/>
          <p:cNvPicPr>
            <a:picLocks noChangeAspect="1"/>
          </p:cNvPicPr>
          <p:nvPr/>
        </p:nvPicPr>
        <p:blipFill>
          <a:blip r:embed="rId3"/>
          <a:stretch>
            <a:fillRect/>
          </a:stretch>
        </p:blipFill>
        <p:spPr>
          <a:xfrm>
            <a:off x="4497321" y="-10536"/>
            <a:ext cx="8345620" cy="2503688"/>
          </a:xfrm>
          <a:prstGeom prst="rect">
            <a:avLst/>
          </a:prstGeom>
          <a:ln w="12700">
            <a:miter lim="400000"/>
          </a:ln>
        </p:spPr>
      </p:pic>
      <p:sp>
        <p:nvSpPr>
          <p:cNvPr id="271" name="www.museum.tulane.edu/geolocate/"/>
          <p:cNvSpPr txBox="1"/>
          <p:nvPr/>
        </p:nvSpPr>
        <p:spPr>
          <a:xfrm>
            <a:off x="4470115" y="2179206"/>
            <a:ext cx="8220736" cy="875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b="1">
                <a:latin typeface="Helvetica"/>
                <a:ea typeface="Helvetica"/>
                <a:cs typeface="Helvetica"/>
                <a:sym typeface="Helvetica"/>
              </a:defRPr>
            </a:lvl1pPr>
          </a:lstStyle>
          <a:p>
            <a:r>
              <a:rPr lang="en-US" sz="4800" dirty="0">
                <a:hlinkClick r:id="rId4"/>
              </a:rPr>
              <a:t>https://www.geo-locate.org/</a:t>
            </a:r>
            <a:endParaRPr sz="4800" dirty="0"/>
          </a:p>
        </p:txBody>
      </p:sp>
      <p:sp>
        <p:nvSpPr>
          <p:cNvPr id="272" name="Software services for georeferencing of natural history collection data…"/>
          <p:cNvSpPr txBox="1"/>
          <p:nvPr/>
        </p:nvSpPr>
        <p:spPr>
          <a:xfrm>
            <a:off x="669141" y="3820506"/>
            <a:ext cx="7417024" cy="5307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5" tIns="67735" rIns="67735" bIns="67735" anchor="ctr">
            <a:spAutoFit/>
          </a:bodyPr>
          <a:lstStyle/>
          <a:p>
            <a:pPr marL="571500" indent="-571500" algn="l">
              <a:buFont typeface="Arial" panose="020B0604020202020204" pitchFamily="34" charset="0"/>
              <a:buChar char="•"/>
              <a:defRPr sz="3000"/>
            </a:pPr>
            <a:r>
              <a:rPr sz="2800" b="1" dirty="0"/>
              <a:t>Software services for georeferencing of natural history collection data</a:t>
            </a:r>
          </a:p>
          <a:p>
            <a:pPr marL="571500" indent="-571500" algn="l">
              <a:buFont typeface="Arial" panose="020B0604020202020204" pitchFamily="34" charset="0"/>
              <a:buChar char="•"/>
              <a:defRPr sz="3000"/>
            </a:pPr>
            <a:r>
              <a:rPr sz="2800" b="1" dirty="0"/>
              <a:t>Automated georeferencing</a:t>
            </a:r>
          </a:p>
          <a:p>
            <a:pPr marL="571500" indent="-571500" algn="l">
              <a:buFont typeface="Arial" panose="020B0604020202020204" pitchFamily="34" charset="0"/>
              <a:buChar char="•"/>
              <a:defRPr sz="3000"/>
            </a:pPr>
            <a:r>
              <a:rPr sz="2800" b="1" dirty="0"/>
              <a:t>Verification and correction</a:t>
            </a:r>
          </a:p>
          <a:p>
            <a:pPr marL="571500" indent="-571500" algn="l">
              <a:buFont typeface="Arial" panose="020B0604020202020204" pitchFamily="34" charset="0"/>
              <a:buChar char="•"/>
              <a:defRPr sz="3000"/>
            </a:pPr>
            <a:r>
              <a:rPr sz="2800" b="1" dirty="0"/>
              <a:t>Multi-lingual</a:t>
            </a:r>
          </a:p>
          <a:p>
            <a:pPr marL="571500" indent="-571500" algn="l">
              <a:buFont typeface="Arial" panose="020B0604020202020204" pitchFamily="34" charset="0"/>
              <a:buChar char="•"/>
              <a:defRPr sz="3000"/>
            </a:pPr>
            <a:r>
              <a:rPr sz="2800" dirty="0"/>
              <a:t>Interoperability</a:t>
            </a:r>
          </a:p>
          <a:p>
            <a:pPr marL="571500" indent="-571500" algn="l">
              <a:buFont typeface="Arial" panose="020B0604020202020204" pitchFamily="34" charset="0"/>
              <a:buChar char="•"/>
              <a:defRPr sz="3000"/>
            </a:pPr>
            <a:r>
              <a:rPr sz="2800" dirty="0"/>
              <a:t>Training</a:t>
            </a:r>
          </a:p>
          <a:p>
            <a:pPr marL="571500" indent="-571500" algn="l">
              <a:buFont typeface="Arial" panose="020B0604020202020204" pitchFamily="34" charset="0"/>
              <a:buChar char="•"/>
              <a:defRPr sz="3000"/>
            </a:pPr>
            <a:r>
              <a:rPr sz="2800" dirty="0"/>
              <a:t>Uncertainty determination</a:t>
            </a:r>
          </a:p>
          <a:p>
            <a:pPr marL="571500" indent="-571500" algn="l">
              <a:buFont typeface="Arial" panose="020B0604020202020204" pitchFamily="34" charset="0"/>
              <a:buChar char="•"/>
              <a:defRPr sz="3000"/>
            </a:pPr>
            <a:r>
              <a:rPr sz="2800" dirty="0"/>
              <a:t>Batch processing</a:t>
            </a:r>
          </a:p>
          <a:p>
            <a:pPr marL="571500" indent="-571500" algn="l">
              <a:buFont typeface="Arial" panose="020B0604020202020204" pitchFamily="34" charset="0"/>
              <a:buChar char="•"/>
              <a:defRPr sz="3000"/>
            </a:pPr>
            <a:r>
              <a:rPr sz="2800" b="1" dirty="0"/>
              <a:t>Collaborative georeferencing</a:t>
            </a:r>
          </a:p>
          <a:p>
            <a:pPr marL="571500" indent="-571500" algn="l">
              <a:buFont typeface="Arial" panose="020B0604020202020204" pitchFamily="34" charset="0"/>
              <a:buChar char="•"/>
              <a:defRPr sz="3000"/>
            </a:pPr>
            <a:r>
              <a:rPr sz="2800" dirty="0"/>
              <a:t>Geographic visualization</a:t>
            </a:r>
          </a:p>
          <a:p>
            <a:pPr marL="571500" indent="-571500" algn="l">
              <a:buFont typeface="Arial" panose="020B0604020202020204" pitchFamily="34" charset="0"/>
              <a:buChar char="•"/>
              <a:defRPr sz="3000"/>
            </a:pPr>
            <a:r>
              <a:rPr sz="2800" dirty="0" err="1"/>
              <a:t>Kml</a:t>
            </a:r>
            <a:r>
              <a:rPr sz="2800" dirty="0"/>
              <a:t> export</a:t>
            </a:r>
          </a:p>
        </p:txBody>
      </p:sp>
      <p:pic>
        <p:nvPicPr>
          <p:cNvPr id="273" name="image23.png" descr="image23.png"/>
          <p:cNvPicPr>
            <a:picLocks noChangeAspect="1"/>
          </p:cNvPicPr>
          <p:nvPr/>
        </p:nvPicPr>
        <p:blipFill>
          <a:blip r:embed="rId5"/>
          <a:stretch>
            <a:fillRect/>
          </a:stretch>
        </p:blipFill>
        <p:spPr>
          <a:xfrm>
            <a:off x="8523961" y="3663677"/>
            <a:ext cx="4995916" cy="4617054"/>
          </a:xfrm>
          <a:prstGeom prst="rect">
            <a:avLst/>
          </a:prstGeom>
          <a:ln w="38100" cap="sq">
            <a:solidFill>
              <a:srgbClr val="000000"/>
            </a:solidFill>
            <a:miter/>
          </a:ln>
          <a:effectLst>
            <a:outerShdw blurRad="50800" dist="38100" dir="2700000" rotWithShape="0">
              <a:srgbClr val="000000">
                <a:alpha val="43000"/>
              </a:srgbClr>
            </a:outerShdw>
          </a:effectLst>
        </p:spPr>
      </p:pic>
      <p:pic>
        <p:nvPicPr>
          <p:cNvPr id="274" name="geolocatescreenshot" descr="geolocatescreenshot"/>
          <p:cNvPicPr>
            <a:picLocks noChangeAspect="1"/>
          </p:cNvPicPr>
          <p:nvPr/>
        </p:nvPicPr>
        <p:blipFill>
          <a:blip r:embed="rId6"/>
          <a:stretch>
            <a:fillRect/>
          </a:stretch>
        </p:blipFill>
        <p:spPr>
          <a:xfrm>
            <a:off x="11736158" y="5304933"/>
            <a:ext cx="5128263" cy="4173126"/>
          </a:xfrm>
          <a:prstGeom prst="rect">
            <a:avLst/>
          </a:prstGeom>
          <a:ln w="38100" cap="sq">
            <a:solidFill>
              <a:srgbClr val="000000"/>
            </a:solidFill>
            <a:miter/>
          </a:ln>
          <a:effectLst>
            <a:outerShdw blurRad="50800" dist="38100" dir="2700000" rotWithShape="0">
              <a:srgbClr val="000000">
                <a:alpha val="43000"/>
              </a:srgbClr>
            </a:outerShdw>
          </a:effec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prstGeom prst="rect">
            <a:avLst/>
          </a:prstGeom>
        </p:spPr>
        <p:txBody>
          <a:bodyPr/>
          <a:lstStyle/>
          <a:p>
            <a:r>
              <a:rPr dirty="0" err="1"/>
              <a:t>GeoLocate</a:t>
            </a:r>
            <a:r>
              <a:rPr dirty="0"/>
              <a:t> Workflow</a:t>
            </a:r>
          </a:p>
        </p:txBody>
      </p:sp>
      <p:pic>
        <p:nvPicPr>
          <p:cNvPr id="2" name="Picture 1">
            <a:extLst>
              <a:ext uri="{FF2B5EF4-FFF2-40B4-BE49-F238E27FC236}">
                <a16:creationId xmlns:a16="http://schemas.microsoft.com/office/drawing/2014/main" id="{1675C272-18D0-734D-A1F8-C1A3DF1066BB}"/>
              </a:ext>
            </a:extLst>
          </p:cNvPr>
          <p:cNvPicPr>
            <a:picLocks noChangeAspect="1"/>
          </p:cNvPicPr>
          <p:nvPr/>
        </p:nvPicPr>
        <p:blipFill>
          <a:blip r:embed="rId2"/>
          <a:stretch>
            <a:fillRect/>
          </a:stretch>
        </p:blipFill>
        <p:spPr>
          <a:xfrm>
            <a:off x="4065634" y="2223246"/>
            <a:ext cx="8596180" cy="7215841"/>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lang="en-US" sz="8533">
                <a:latin typeface="Arial" panose="020B0604020202020204" pitchFamily="34" charset="0"/>
                <a:cs typeface="Arial" panose="020B0604020202020204" pitchFamily="34" charset="0"/>
              </a:rPr>
              <a:t>GeoLocate Workflow</a:t>
            </a:r>
            <a:endParaRPr lang="en-US" sz="8533" dirty="0">
              <a:latin typeface="Arial" panose="020B0604020202020204" pitchFamily="34" charset="0"/>
              <a:cs typeface="Arial" panose="020B0604020202020204" pitchFamily="34" charset="0"/>
            </a:endParaRPr>
          </a:p>
        </p:txBody>
      </p:sp>
      <p:pic>
        <p:nvPicPr>
          <p:cNvPr id="4" name="Picture 3" descr="Graphical user interface, text, website&#10;&#10;Description automatically generated">
            <a:extLst>
              <a:ext uri="{FF2B5EF4-FFF2-40B4-BE49-F238E27FC236}">
                <a16:creationId xmlns:a16="http://schemas.microsoft.com/office/drawing/2014/main" id="{5F46362A-5CF4-95D6-7825-E16ECA245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933" y="1797228"/>
            <a:ext cx="10686397" cy="7956373"/>
          </a:xfrm>
          <a:prstGeom prst="rect">
            <a:avLst/>
          </a:prstGeom>
        </p:spPr>
      </p:pic>
      <p:sp>
        <p:nvSpPr>
          <p:cNvPr id="5" name="Oval 4">
            <a:extLst>
              <a:ext uri="{FF2B5EF4-FFF2-40B4-BE49-F238E27FC236}">
                <a16:creationId xmlns:a16="http://schemas.microsoft.com/office/drawing/2014/main" id="{78C4129D-0B00-1ED3-3AA6-B0A6DE70E1CA}"/>
              </a:ext>
            </a:extLst>
          </p:cNvPr>
          <p:cNvSpPr/>
          <p:nvPr/>
        </p:nvSpPr>
        <p:spPr>
          <a:xfrm>
            <a:off x="3886223" y="1502746"/>
            <a:ext cx="1625600"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157074759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4" name="Picture 3" descr="Graphical user interface, text, application, email&#10;&#10;Description automatically generated">
            <a:extLst>
              <a:ext uri="{FF2B5EF4-FFF2-40B4-BE49-F238E27FC236}">
                <a16:creationId xmlns:a16="http://schemas.microsoft.com/office/drawing/2014/main" id="{21D1E91A-7F01-9426-208C-236DD90A9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573" y="1764937"/>
            <a:ext cx="11062922" cy="7988663"/>
          </a:xfrm>
          <a:prstGeom prst="rect">
            <a:avLst/>
          </a:prstGeom>
        </p:spPr>
      </p:pic>
      <p:sp>
        <p:nvSpPr>
          <p:cNvPr id="6" name="Oval 5">
            <a:extLst>
              <a:ext uri="{FF2B5EF4-FFF2-40B4-BE49-F238E27FC236}">
                <a16:creationId xmlns:a16="http://schemas.microsoft.com/office/drawing/2014/main" id="{22DB84C7-A9D2-FB00-A608-F125AF4B76CF}"/>
              </a:ext>
            </a:extLst>
          </p:cNvPr>
          <p:cNvSpPr/>
          <p:nvPr/>
        </p:nvSpPr>
        <p:spPr>
          <a:xfrm>
            <a:off x="3344354" y="4435907"/>
            <a:ext cx="1625600"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233113847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3" name="Picture 2" descr="Graphical user interface, application&#10;&#10;Description automatically generated">
            <a:extLst>
              <a:ext uri="{FF2B5EF4-FFF2-40B4-BE49-F238E27FC236}">
                <a16:creationId xmlns:a16="http://schemas.microsoft.com/office/drawing/2014/main" id="{EC9C51D1-31DF-CC28-6F4F-B16660027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550" y="1639314"/>
            <a:ext cx="10673163" cy="7959467"/>
          </a:xfrm>
          <a:prstGeom prst="rect">
            <a:avLst/>
          </a:prstGeom>
        </p:spPr>
      </p:pic>
      <p:sp>
        <p:nvSpPr>
          <p:cNvPr id="7" name="Oval 6">
            <a:extLst>
              <a:ext uri="{FF2B5EF4-FFF2-40B4-BE49-F238E27FC236}">
                <a16:creationId xmlns:a16="http://schemas.microsoft.com/office/drawing/2014/main" id="{32325CC6-5110-037A-BB60-C617F9E9F75C}"/>
              </a:ext>
            </a:extLst>
          </p:cNvPr>
          <p:cNvSpPr/>
          <p:nvPr/>
        </p:nvSpPr>
        <p:spPr>
          <a:xfrm>
            <a:off x="3050198" y="8449920"/>
            <a:ext cx="8994988"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26309962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grpSp>
        <p:nvGrpSpPr>
          <p:cNvPr id="5" name="Group 4">
            <a:extLst>
              <a:ext uri="{FF2B5EF4-FFF2-40B4-BE49-F238E27FC236}">
                <a16:creationId xmlns:a16="http://schemas.microsoft.com/office/drawing/2014/main" id="{08F84C46-BAFE-164F-7672-12044F2BC928}"/>
              </a:ext>
            </a:extLst>
          </p:cNvPr>
          <p:cNvGrpSpPr/>
          <p:nvPr/>
        </p:nvGrpSpPr>
        <p:grpSpPr>
          <a:xfrm>
            <a:off x="4197334" y="2804976"/>
            <a:ext cx="8945594" cy="4692639"/>
            <a:chOff x="4149744" y="2101641"/>
            <a:chExt cx="7188200" cy="3055729"/>
          </a:xfrm>
        </p:grpSpPr>
        <p:pic>
          <p:nvPicPr>
            <p:cNvPr id="3" name="Picture 2">
              <a:extLst>
                <a:ext uri="{FF2B5EF4-FFF2-40B4-BE49-F238E27FC236}">
                  <a16:creationId xmlns:a16="http://schemas.microsoft.com/office/drawing/2014/main" id="{573004F0-B62D-ED1C-E2C9-5382A3E912F6}"/>
                </a:ext>
              </a:extLst>
            </p:cNvPr>
            <p:cNvPicPr>
              <a:picLocks noChangeAspect="1"/>
            </p:cNvPicPr>
            <p:nvPr/>
          </p:nvPicPr>
          <p:blipFill>
            <a:blip r:embed="rId2"/>
            <a:stretch>
              <a:fillRect/>
            </a:stretch>
          </p:blipFill>
          <p:spPr>
            <a:xfrm>
              <a:off x="4149744" y="2350670"/>
              <a:ext cx="7188200" cy="2806700"/>
            </a:xfrm>
            <a:prstGeom prst="rect">
              <a:avLst/>
            </a:prstGeom>
            <a:ln w="50800">
              <a:solidFill>
                <a:schemeClr val="accent1"/>
              </a:solidFill>
            </a:ln>
          </p:spPr>
        </p:pic>
        <p:sp>
          <p:nvSpPr>
            <p:cNvPr id="4" name="Arrow">
              <a:extLst>
                <a:ext uri="{FF2B5EF4-FFF2-40B4-BE49-F238E27FC236}">
                  <a16:creationId xmlns:a16="http://schemas.microsoft.com/office/drawing/2014/main" id="{7EE865A2-3D11-418D-5B8D-682E236FD6B9}"/>
                </a:ext>
              </a:extLst>
            </p:cNvPr>
            <p:cNvSpPr/>
            <p:nvPr/>
          </p:nvSpPr>
          <p:spPr>
            <a:xfrm rot="5400000">
              <a:off x="6425064" y="2631260"/>
              <a:ext cx="1596326" cy="537088"/>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5" tIns="67735" rIns="67735" bIns="67735" anchor="ctr"/>
            <a:lstStyle/>
            <a:p>
              <a:pPr>
                <a:defRPr sz="2400">
                  <a:solidFill>
                    <a:srgbClr val="FFFFFF"/>
                  </a:solidFill>
                </a:defRPr>
              </a:pPr>
              <a:endParaRPr sz="3200"/>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4" name="Picture 3" descr="Graphical user interface, map&#10;&#10;Description automatically generated">
            <a:extLst>
              <a:ext uri="{FF2B5EF4-FFF2-40B4-BE49-F238E27FC236}">
                <a16:creationId xmlns:a16="http://schemas.microsoft.com/office/drawing/2014/main" id="{EB026505-0746-A806-5481-8F2B0A237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7305" y="1610723"/>
            <a:ext cx="10846313" cy="8142878"/>
          </a:xfrm>
          <a:prstGeom prst="rect">
            <a:avLst/>
          </a:prstGeom>
        </p:spPr>
      </p:pic>
      <p:sp>
        <p:nvSpPr>
          <p:cNvPr id="8" name="Oval 7">
            <a:extLst>
              <a:ext uri="{FF2B5EF4-FFF2-40B4-BE49-F238E27FC236}">
                <a16:creationId xmlns:a16="http://schemas.microsoft.com/office/drawing/2014/main" id="{EFC0C2A3-BCD3-FD90-C799-2825A7B10C34}"/>
              </a:ext>
            </a:extLst>
          </p:cNvPr>
          <p:cNvSpPr/>
          <p:nvPr/>
        </p:nvSpPr>
        <p:spPr>
          <a:xfrm>
            <a:off x="6471698" y="8317056"/>
            <a:ext cx="8994988"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114381787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C997348-334F-A542-F5FB-B8F2ECD09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50" y="0"/>
            <a:ext cx="13022162" cy="9753600"/>
          </a:xfrm>
          <a:prstGeom prst="rect">
            <a:avLst/>
          </a:prstGeom>
        </p:spPr>
      </p:pic>
    </p:spTree>
    <p:extLst>
      <p:ext uri="{BB962C8B-B14F-4D97-AF65-F5344CB8AC3E}">
        <p14:creationId xmlns:p14="http://schemas.microsoft.com/office/powerpoint/2010/main" val="397043728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2"/>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3"/>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1739220">
            <a:off x="3963863" y="6377101"/>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
        <p:nvSpPr>
          <p:cNvPr id="5" name="Shape">
            <a:extLst>
              <a:ext uri="{FF2B5EF4-FFF2-40B4-BE49-F238E27FC236}">
                <a16:creationId xmlns:a16="http://schemas.microsoft.com/office/drawing/2014/main" id="{6A31E951-FEF0-6A44-8EE1-D01935AC1BC9}"/>
              </a:ext>
            </a:extLst>
          </p:cNvPr>
          <p:cNvSpPr/>
          <p:nvPr/>
        </p:nvSpPr>
        <p:spPr>
          <a:xfrm rot="16200000">
            <a:off x="6890736" y="8253383"/>
            <a:ext cx="512785" cy="105329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Tree>
    <p:extLst>
      <p:ext uri="{BB962C8B-B14F-4D97-AF65-F5344CB8AC3E}">
        <p14:creationId xmlns:p14="http://schemas.microsoft.com/office/powerpoint/2010/main" val="86486541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2"/>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3"/>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1739220">
            <a:off x="3963863" y="6377101"/>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
        <p:nvSpPr>
          <p:cNvPr id="7" name="Rectangle 6">
            <a:extLst>
              <a:ext uri="{FF2B5EF4-FFF2-40B4-BE49-F238E27FC236}">
                <a16:creationId xmlns:a16="http://schemas.microsoft.com/office/drawing/2014/main" id="{E109EC89-C5BE-C249-81F2-8F9FFA539D58}"/>
              </a:ext>
            </a:extLst>
          </p:cNvPr>
          <p:cNvSpPr/>
          <p:nvPr/>
        </p:nvSpPr>
        <p:spPr>
          <a:xfrm>
            <a:off x="5002306" y="7763435"/>
            <a:ext cx="3585882" cy="358589"/>
          </a:xfrm>
          <a:prstGeom prst="rect">
            <a:avLst/>
          </a:prstGeom>
          <a:noFill/>
          <a:ln w="28575"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2935209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3"/>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4"/>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16200000">
            <a:off x="13484382" y="783126"/>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
        <p:nvSpPr>
          <p:cNvPr id="5" name="Shape">
            <a:extLst>
              <a:ext uri="{FF2B5EF4-FFF2-40B4-BE49-F238E27FC236}">
                <a16:creationId xmlns:a16="http://schemas.microsoft.com/office/drawing/2014/main" id="{6A31E951-FEF0-6A44-8EE1-D01935AC1BC9}"/>
              </a:ext>
            </a:extLst>
          </p:cNvPr>
          <p:cNvSpPr/>
          <p:nvPr/>
        </p:nvSpPr>
        <p:spPr>
          <a:xfrm rot="16200000">
            <a:off x="13542548" y="1242981"/>
            <a:ext cx="512785" cy="105329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Tree>
    <p:extLst>
      <p:ext uri="{BB962C8B-B14F-4D97-AF65-F5344CB8AC3E}">
        <p14:creationId xmlns:p14="http://schemas.microsoft.com/office/powerpoint/2010/main" val="152421735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2"/>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3"/>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4408453">
            <a:off x="7155298" y="4566232"/>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Tree>
    <p:extLst>
      <p:ext uri="{BB962C8B-B14F-4D97-AF65-F5344CB8AC3E}">
        <p14:creationId xmlns:p14="http://schemas.microsoft.com/office/powerpoint/2010/main" val="317258537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4" name="Picture 3" descr="Graphical user interface, text, application, email&#10;&#10;Description automatically generated">
            <a:extLst>
              <a:ext uri="{FF2B5EF4-FFF2-40B4-BE49-F238E27FC236}">
                <a16:creationId xmlns:a16="http://schemas.microsoft.com/office/drawing/2014/main" id="{21D1E91A-7F01-9426-208C-236DD90A9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700" y="1709516"/>
            <a:ext cx="11062922" cy="7988663"/>
          </a:xfrm>
          <a:prstGeom prst="rect">
            <a:avLst/>
          </a:prstGeom>
        </p:spPr>
      </p:pic>
      <p:sp>
        <p:nvSpPr>
          <p:cNvPr id="6" name="Oval 5">
            <a:extLst>
              <a:ext uri="{FF2B5EF4-FFF2-40B4-BE49-F238E27FC236}">
                <a16:creationId xmlns:a16="http://schemas.microsoft.com/office/drawing/2014/main" id="{22DB84C7-A9D2-FB00-A608-F125AF4B76CF}"/>
              </a:ext>
            </a:extLst>
          </p:cNvPr>
          <p:cNvSpPr/>
          <p:nvPr/>
        </p:nvSpPr>
        <p:spPr>
          <a:xfrm>
            <a:off x="6470073" y="4443739"/>
            <a:ext cx="2549236"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128497681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AE8B13C-B272-FF46-A92D-89042E6A4EEB}"/>
              </a:ext>
            </a:extLst>
          </p:cNvPr>
          <p:cNvGrpSpPr/>
          <p:nvPr/>
        </p:nvGrpSpPr>
        <p:grpSpPr>
          <a:xfrm>
            <a:off x="2429628" y="582839"/>
            <a:ext cx="12481011" cy="8587928"/>
            <a:chOff x="0" y="3"/>
            <a:chExt cx="13004799" cy="9753601"/>
          </a:xfrm>
        </p:grpSpPr>
        <p:pic>
          <p:nvPicPr>
            <p:cNvPr id="3" name="image32.png" descr="image32.png">
              <a:extLst>
                <a:ext uri="{FF2B5EF4-FFF2-40B4-BE49-F238E27FC236}">
                  <a16:creationId xmlns:a16="http://schemas.microsoft.com/office/drawing/2014/main" id="{E37B25E0-B159-CC48-960B-44F2850B3B3D}"/>
                </a:ext>
              </a:extLst>
            </p:cNvPr>
            <p:cNvPicPr>
              <a:picLocks noChangeAspect="1"/>
            </p:cNvPicPr>
            <p:nvPr/>
          </p:nvPicPr>
          <p:blipFill>
            <a:blip r:embed="rId3"/>
            <a:stretch>
              <a:fillRect/>
            </a:stretch>
          </p:blipFill>
          <p:spPr>
            <a:xfrm>
              <a:off x="-1" y="3"/>
              <a:ext cx="13004800" cy="6652592"/>
            </a:xfrm>
            <a:prstGeom prst="rect">
              <a:avLst/>
            </a:prstGeom>
            <a:ln w="12700" cap="flat">
              <a:noFill/>
              <a:miter lim="400000"/>
            </a:ln>
            <a:effectLst/>
          </p:spPr>
        </p:pic>
        <p:pic>
          <p:nvPicPr>
            <p:cNvPr id="4" name="image33.png" descr="image33.png">
              <a:extLst>
                <a:ext uri="{FF2B5EF4-FFF2-40B4-BE49-F238E27FC236}">
                  <a16:creationId xmlns:a16="http://schemas.microsoft.com/office/drawing/2014/main" id="{6D69BC77-D10F-444A-9CDB-E1640DE4B582}"/>
                </a:ext>
              </a:extLst>
            </p:cNvPr>
            <p:cNvPicPr>
              <a:picLocks noChangeAspect="1"/>
            </p:cNvPicPr>
            <p:nvPr/>
          </p:nvPicPr>
          <p:blipFill>
            <a:blip r:embed="rId4"/>
            <a:srcRect t="51036"/>
            <a:stretch>
              <a:fillRect/>
            </a:stretch>
          </p:blipFill>
          <p:spPr>
            <a:xfrm>
              <a:off x="1" y="5846674"/>
              <a:ext cx="13004799" cy="3906931"/>
            </a:xfrm>
            <a:prstGeom prst="rect">
              <a:avLst/>
            </a:prstGeom>
            <a:ln w="12700" cap="flat">
              <a:noFill/>
              <a:miter lim="400000"/>
            </a:ln>
            <a:effectLst/>
          </p:spPr>
        </p:pic>
      </p:grpSp>
      <p:sp>
        <p:nvSpPr>
          <p:cNvPr id="5" name="Batch Georeferencing">
            <a:extLst>
              <a:ext uri="{FF2B5EF4-FFF2-40B4-BE49-F238E27FC236}">
                <a16:creationId xmlns:a16="http://schemas.microsoft.com/office/drawing/2014/main" id="{408A7627-A7CC-E344-AD8E-682BAA769E4C}"/>
              </a:ext>
            </a:extLst>
          </p:cNvPr>
          <p:cNvSpPr txBox="1"/>
          <p:nvPr/>
        </p:nvSpPr>
        <p:spPr>
          <a:xfrm>
            <a:off x="3276561" y="330599"/>
            <a:ext cx="10787140" cy="1449905"/>
          </a:xfrm>
          <a:prstGeom prst="rect">
            <a:avLst/>
          </a:prstGeom>
          <a:solidFill>
            <a:srgbClr val="DCDEE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3" tIns="67733" rIns="67733" bIns="67733" anchor="ctr">
            <a:spAutoFit/>
          </a:bodyPr>
          <a:lstStyle>
            <a:lvl1pPr>
              <a:defRPr sz="7000"/>
            </a:lvl1pPr>
          </a:lstStyle>
          <a:p>
            <a:r>
              <a:rPr sz="8533" dirty="0">
                <a:latin typeface="Arial" panose="020B0604020202020204" pitchFamily="34" charset="0"/>
                <a:cs typeface="Arial" panose="020B0604020202020204" pitchFamily="34" charset="0"/>
              </a:rPr>
              <a:t>Batch Georeferencing</a:t>
            </a:r>
          </a:p>
        </p:txBody>
      </p:sp>
      <p:sp>
        <p:nvSpPr>
          <p:cNvPr id="6" name="Shape">
            <a:extLst>
              <a:ext uri="{FF2B5EF4-FFF2-40B4-BE49-F238E27FC236}">
                <a16:creationId xmlns:a16="http://schemas.microsoft.com/office/drawing/2014/main" id="{884CFA39-2608-284A-A44A-61F2562432CC}"/>
              </a:ext>
            </a:extLst>
          </p:cNvPr>
          <p:cNvSpPr/>
          <p:nvPr/>
        </p:nvSpPr>
        <p:spPr>
          <a:xfrm rot="4408453">
            <a:off x="6269436" y="5342061"/>
            <a:ext cx="526632" cy="102553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697" tIns="86697" rIns="86697" bIns="86697" anchor="ctr"/>
          <a:lstStyle/>
          <a:p>
            <a:pPr defTabSz="866923">
              <a:defRPr sz="2400">
                <a:solidFill>
                  <a:srgbClr val="FFFFFF"/>
                </a:solidFill>
                <a:latin typeface="Calibri"/>
                <a:ea typeface="Calibri"/>
                <a:cs typeface="Calibri"/>
                <a:sym typeface="Calibri"/>
              </a:defRPr>
            </a:pPr>
            <a:endParaRPr sz="3199"/>
          </a:p>
        </p:txBody>
      </p:sp>
      <p:sp>
        <p:nvSpPr>
          <p:cNvPr id="7" name="Shape">
            <a:extLst>
              <a:ext uri="{FF2B5EF4-FFF2-40B4-BE49-F238E27FC236}">
                <a16:creationId xmlns:a16="http://schemas.microsoft.com/office/drawing/2014/main" id="{730C25B5-85BA-D943-A24E-3942E85E6BCC}"/>
              </a:ext>
            </a:extLst>
          </p:cNvPr>
          <p:cNvSpPr/>
          <p:nvPr/>
        </p:nvSpPr>
        <p:spPr>
          <a:xfrm rot="4408453">
            <a:off x="6385135" y="7931976"/>
            <a:ext cx="526632" cy="102553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697" tIns="86697" rIns="86697" bIns="86697" anchor="ctr"/>
          <a:lstStyle/>
          <a:p>
            <a:pPr defTabSz="866923">
              <a:defRPr sz="2400">
                <a:solidFill>
                  <a:srgbClr val="FFFFFF"/>
                </a:solidFill>
                <a:latin typeface="Calibri"/>
                <a:ea typeface="Calibri"/>
                <a:cs typeface="Calibri"/>
                <a:sym typeface="Calibri"/>
              </a:defRPr>
            </a:pPr>
            <a:endParaRPr sz="3199"/>
          </a:p>
        </p:txBody>
      </p:sp>
    </p:spTree>
    <p:extLst>
      <p:ext uri="{BB962C8B-B14F-4D97-AF65-F5344CB8AC3E}">
        <p14:creationId xmlns:p14="http://schemas.microsoft.com/office/powerpoint/2010/main" val="321964867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Google Maps"/>
          <p:cNvSpPr txBox="1">
            <a:spLocks noGrp="1"/>
          </p:cNvSpPr>
          <p:nvPr>
            <p:ph type="title"/>
          </p:nvPr>
        </p:nvSpPr>
        <p:spPr>
          <a:prstGeom prst="rect">
            <a:avLst/>
          </a:prstGeom>
        </p:spPr>
        <p:txBody>
          <a:bodyPr/>
          <a:lstStyle/>
          <a:p>
            <a:r>
              <a:t>Google Maps</a:t>
            </a:r>
          </a:p>
        </p:txBody>
      </p:sp>
      <p:sp>
        <p:nvSpPr>
          <p:cNvPr id="385" name="Search and directions…"/>
          <p:cNvSpPr txBox="1">
            <a:spLocks noGrp="1"/>
          </p:cNvSpPr>
          <p:nvPr>
            <p:ph type="body" idx="1"/>
          </p:nvPr>
        </p:nvSpPr>
        <p:spPr>
          <a:xfrm>
            <a:off x="335022" y="2635624"/>
            <a:ext cx="10353111" cy="6797954"/>
          </a:xfrm>
          <a:prstGeom prst="rect">
            <a:avLst/>
          </a:prstGeom>
        </p:spPr>
        <p:txBody>
          <a:bodyPr anchor="t">
            <a:normAutofit/>
          </a:bodyPr>
          <a:lstStyle/>
          <a:p>
            <a:pPr marL="497864" indent="-497864" defTabSz="654335">
              <a:spcBef>
                <a:spcPts val="0"/>
              </a:spcBef>
              <a:defRPr sz="3024" b="1">
                <a:latin typeface="Helvetica"/>
                <a:ea typeface="Helvetica"/>
                <a:cs typeface="Helvetica"/>
                <a:sym typeface="Helvetica"/>
              </a:defRPr>
            </a:pPr>
            <a:r>
              <a:rPr dirty="0"/>
              <a:t>Search and directions</a:t>
            </a:r>
          </a:p>
          <a:p>
            <a:pPr marL="995728" lvl="1" indent="-497864" defTabSz="654335">
              <a:spcBef>
                <a:spcPts val="0"/>
              </a:spcBef>
              <a:defRPr sz="3024"/>
            </a:pPr>
            <a:r>
              <a:rPr dirty="0"/>
              <a:t>Free text search</a:t>
            </a:r>
          </a:p>
          <a:p>
            <a:pPr marL="995728" lvl="1" indent="-497864" defTabSz="654335">
              <a:spcBef>
                <a:spcPts val="0"/>
              </a:spcBef>
              <a:defRPr sz="3024"/>
            </a:pPr>
            <a:r>
              <a:rPr dirty="0"/>
              <a:t>Directions for traveling by car, bike, public transportation, or foot</a:t>
            </a:r>
          </a:p>
          <a:p>
            <a:pPr marL="995728" lvl="1" indent="-497864" defTabSz="654335">
              <a:spcBef>
                <a:spcPts val="0"/>
              </a:spcBef>
              <a:defRPr sz="3024"/>
            </a:pPr>
            <a:r>
              <a:rPr dirty="0"/>
              <a:t>Data compiled from different sources</a:t>
            </a:r>
          </a:p>
          <a:p>
            <a:pPr marL="497864" indent="-497864" defTabSz="654335">
              <a:spcBef>
                <a:spcPts val="0"/>
              </a:spcBef>
              <a:defRPr sz="3024" b="1">
                <a:latin typeface="Helvetica"/>
                <a:ea typeface="Helvetica"/>
                <a:cs typeface="Helvetica"/>
                <a:sym typeface="Helvetica"/>
              </a:defRPr>
            </a:pPr>
            <a:r>
              <a:rPr dirty="0"/>
              <a:t>Maps</a:t>
            </a:r>
          </a:p>
          <a:p>
            <a:pPr marL="995728" lvl="1" indent="-497864" defTabSz="654335">
              <a:spcBef>
                <a:spcPts val="0"/>
              </a:spcBef>
              <a:defRPr sz="3024"/>
            </a:pPr>
            <a:r>
              <a:rPr dirty="0"/>
              <a:t>Views: map, satellite, terrain, Google Street View</a:t>
            </a:r>
          </a:p>
          <a:p>
            <a:pPr marL="995728" lvl="1" indent="-497864" defTabSz="654335">
              <a:spcBef>
                <a:spcPts val="0"/>
              </a:spcBef>
              <a:defRPr sz="3024"/>
            </a:pPr>
            <a:r>
              <a:rPr dirty="0"/>
              <a:t>Sources of maps indicated at bottom </a:t>
            </a:r>
          </a:p>
        </p:txBody>
      </p:sp>
      <p:pic>
        <p:nvPicPr>
          <p:cNvPr id="386" name="image36.png" descr="image36.png"/>
          <p:cNvPicPr>
            <a:picLocks noChangeAspect="1"/>
          </p:cNvPicPr>
          <p:nvPr/>
        </p:nvPicPr>
        <p:blipFill>
          <a:blip r:embed="rId2"/>
          <a:stretch>
            <a:fillRect/>
          </a:stretch>
        </p:blipFill>
        <p:spPr>
          <a:xfrm>
            <a:off x="11923059" y="3040928"/>
            <a:ext cx="3882139" cy="5176186"/>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Falling Rain"/>
          <p:cNvSpPr txBox="1">
            <a:spLocks noGrp="1"/>
          </p:cNvSpPr>
          <p:nvPr>
            <p:ph type="title"/>
          </p:nvPr>
        </p:nvSpPr>
        <p:spPr>
          <a:prstGeom prst="rect">
            <a:avLst/>
          </a:prstGeom>
        </p:spPr>
        <p:txBody>
          <a:bodyPr/>
          <a:lstStyle/>
          <a:p>
            <a:r>
              <a:t>Falling Rain</a:t>
            </a:r>
          </a:p>
        </p:txBody>
      </p:sp>
      <p:sp>
        <p:nvSpPr>
          <p:cNvPr id="389" name="Worldwide gazetteer for cities and towns…"/>
          <p:cNvSpPr txBox="1">
            <a:spLocks noGrp="1"/>
          </p:cNvSpPr>
          <p:nvPr>
            <p:ph type="body" sz="half" idx="1"/>
          </p:nvPr>
        </p:nvSpPr>
        <p:spPr>
          <a:xfrm>
            <a:off x="254008" y="3065928"/>
            <a:ext cx="7348410" cy="7170435"/>
          </a:xfrm>
          <a:prstGeom prst="rect">
            <a:avLst/>
          </a:prstGeom>
        </p:spPr>
        <p:txBody>
          <a:bodyPr anchor="t"/>
          <a:lstStyle/>
          <a:p>
            <a:pPr marL="438594" indent="-438594" defTabSz="576439">
              <a:spcBef>
                <a:spcPts val="0"/>
              </a:spcBef>
              <a:defRPr sz="2664"/>
            </a:pPr>
            <a:r>
              <a:rPr dirty="0"/>
              <a:t>Worldwide gazetteer for cities and towns</a:t>
            </a:r>
          </a:p>
          <a:p>
            <a:pPr marL="438594" indent="-438594" defTabSz="576439">
              <a:spcBef>
                <a:spcPts val="0"/>
              </a:spcBef>
              <a:defRPr sz="2664"/>
            </a:pPr>
            <a:r>
              <a:rPr dirty="0"/>
              <a:t>Great for </a:t>
            </a:r>
            <a:r>
              <a:rPr b="1" dirty="0">
                <a:latin typeface="Helvetica"/>
                <a:ea typeface="Helvetica"/>
                <a:cs typeface="Helvetica"/>
                <a:sym typeface="Helvetica"/>
              </a:rPr>
              <a:t>hard to find localities, especially outside US</a:t>
            </a:r>
          </a:p>
          <a:p>
            <a:pPr marL="877189" lvl="1" indent="-438594" defTabSz="576439">
              <a:spcBef>
                <a:spcPts val="0"/>
              </a:spcBef>
              <a:defRPr sz="2664"/>
            </a:pPr>
            <a:r>
              <a:rPr dirty="0"/>
              <a:t>No search</a:t>
            </a:r>
          </a:p>
          <a:p>
            <a:pPr marL="877189" lvl="1" indent="-438594" defTabSz="576439">
              <a:spcBef>
                <a:spcPts val="0"/>
              </a:spcBef>
              <a:defRPr sz="2664"/>
            </a:pPr>
            <a:r>
              <a:rPr dirty="0"/>
              <a:t>Provides hierarchy, alternative names, altitude, weather information, and location of nearby towns</a:t>
            </a:r>
          </a:p>
          <a:p>
            <a:pPr marL="877189" lvl="1" indent="-438594" defTabSz="576439">
              <a:spcBef>
                <a:spcPts val="0"/>
              </a:spcBef>
              <a:defRPr sz="2664"/>
            </a:pPr>
            <a:r>
              <a:rPr dirty="0"/>
              <a:t>Example: </a:t>
            </a:r>
            <a:r>
              <a:rPr dirty="0" err="1"/>
              <a:t>Qaryeh</a:t>
            </a:r>
            <a:r>
              <a:rPr dirty="0"/>
              <a:t>-ye </a:t>
            </a:r>
            <a:r>
              <a:rPr dirty="0" err="1"/>
              <a:t>Gol’alam</a:t>
            </a:r>
            <a:r>
              <a:rPr dirty="0"/>
              <a:t>, </a:t>
            </a:r>
            <a:r>
              <a:rPr dirty="0" err="1"/>
              <a:t>Velayat</a:t>
            </a:r>
            <a:r>
              <a:rPr dirty="0"/>
              <a:t>-e </a:t>
            </a:r>
            <a:r>
              <a:rPr dirty="0" err="1"/>
              <a:t>Lowgar</a:t>
            </a:r>
            <a:r>
              <a:rPr dirty="0"/>
              <a:t>, AF</a:t>
            </a:r>
          </a:p>
        </p:txBody>
      </p:sp>
      <p:sp>
        <p:nvSpPr>
          <p:cNvPr id="391" name="www.fallingrain.com"/>
          <p:cNvSpPr txBox="1"/>
          <p:nvPr/>
        </p:nvSpPr>
        <p:spPr>
          <a:xfrm>
            <a:off x="9737846" y="7996147"/>
            <a:ext cx="5681580" cy="875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u="sng">
                <a:hlinkClick r:id="rId3"/>
              </a:defRPr>
            </a:lvl1pPr>
          </a:lstStyle>
          <a:p>
            <a:pPr>
              <a:defRPr u="none"/>
            </a:pPr>
            <a:r>
              <a:rPr sz="4800" dirty="0" err="1"/>
              <a:t>www.fallingrain.com</a:t>
            </a:r>
            <a:endParaRPr sz="4800" dirty="0"/>
          </a:p>
        </p:txBody>
      </p:sp>
      <p:pic>
        <p:nvPicPr>
          <p:cNvPr id="2" name="Picture 1">
            <a:extLst>
              <a:ext uri="{FF2B5EF4-FFF2-40B4-BE49-F238E27FC236}">
                <a16:creationId xmlns:a16="http://schemas.microsoft.com/office/drawing/2014/main" id="{A70B5EEC-B74D-B8B1-EAA3-B48EC705CFD1}"/>
              </a:ext>
            </a:extLst>
          </p:cNvPr>
          <p:cNvPicPr>
            <a:picLocks noChangeAspect="1"/>
          </p:cNvPicPr>
          <p:nvPr/>
        </p:nvPicPr>
        <p:blipFill>
          <a:blip r:embed="rId4"/>
          <a:stretch>
            <a:fillRect/>
          </a:stretch>
        </p:blipFill>
        <p:spPr>
          <a:xfrm>
            <a:off x="7602418" y="2603500"/>
            <a:ext cx="9335731" cy="5392647"/>
          </a:xfrm>
          <a:prstGeom prst="rect">
            <a:avLst/>
          </a:prstGeom>
          <a:ln w="31750">
            <a:solidFill>
              <a:schemeClr val="tx1"/>
            </a:solidFill>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32F555-10CA-9BCF-618A-413A82180990}"/>
              </a:ext>
            </a:extLst>
          </p:cNvPr>
          <p:cNvGrpSpPr/>
          <p:nvPr/>
        </p:nvGrpSpPr>
        <p:grpSpPr>
          <a:xfrm>
            <a:off x="4197334" y="2804976"/>
            <a:ext cx="8945594" cy="4692639"/>
            <a:chOff x="4149744" y="2101641"/>
            <a:chExt cx="7188200" cy="3055729"/>
          </a:xfrm>
        </p:grpSpPr>
        <p:pic>
          <p:nvPicPr>
            <p:cNvPr id="3" name="Picture 2">
              <a:extLst>
                <a:ext uri="{FF2B5EF4-FFF2-40B4-BE49-F238E27FC236}">
                  <a16:creationId xmlns:a16="http://schemas.microsoft.com/office/drawing/2014/main" id="{2DF72BCA-2BFB-D783-BA1F-8F8360490103}"/>
                </a:ext>
              </a:extLst>
            </p:cNvPr>
            <p:cNvPicPr>
              <a:picLocks noChangeAspect="1"/>
            </p:cNvPicPr>
            <p:nvPr/>
          </p:nvPicPr>
          <p:blipFill>
            <a:blip r:embed="rId2"/>
            <a:stretch>
              <a:fillRect/>
            </a:stretch>
          </p:blipFill>
          <p:spPr>
            <a:xfrm>
              <a:off x="4149744" y="2350670"/>
              <a:ext cx="7188200" cy="2806700"/>
            </a:xfrm>
            <a:prstGeom prst="rect">
              <a:avLst/>
            </a:prstGeom>
            <a:ln w="50800">
              <a:solidFill>
                <a:schemeClr val="accent1"/>
              </a:solidFill>
            </a:ln>
          </p:spPr>
        </p:pic>
        <p:sp>
          <p:nvSpPr>
            <p:cNvPr id="4" name="Arrow">
              <a:extLst>
                <a:ext uri="{FF2B5EF4-FFF2-40B4-BE49-F238E27FC236}">
                  <a16:creationId xmlns:a16="http://schemas.microsoft.com/office/drawing/2014/main" id="{A2F0826B-3C1C-4760-65BD-9CDBB40C498C}"/>
                </a:ext>
              </a:extLst>
            </p:cNvPr>
            <p:cNvSpPr/>
            <p:nvPr/>
          </p:nvSpPr>
          <p:spPr>
            <a:xfrm rot="5400000">
              <a:off x="6425064" y="2631260"/>
              <a:ext cx="1596326" cy="537088"/>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5" tIns="67735" rIns="67735" bIns="67735" anchor="ctr"/>
            <a:lstStyle/>
            <a:p>
              <a:pPr>
                <a:defRPr sz="2400">
                  <a:solidFill>
                    <a:srgbClr val="FFFFFF"/>
                  </a:solidFill>
                </a:defRPr>
              </a:pPr>
              <a:endParaRPr sz="3200"/>
            </a:p>
          </p:txBody>
        </p:sp>
      </p:grpSp>
      <p:sp>
        <p:nvSpPr>
          <p:cNvPr id="182"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sp>
        <p:nvSpPr>
          <p:cNvPr id="185" name="A numerical description of a…"/>
          <p:cNvSpPr txBox="1"/>
          <p:nvPr/>
        </p:nvSpPr>
        <p:spPr>
          <a:xfrm>
            <a:off x="3323847" y="7262602"/>
            <a:ext cx="10692568" cy="1983452"/>
          </a:xfrm>
          <a:prstGeom prst="rect">
            <a:avLst/>
          </a:prstGeom>
          <a:solidFill>
            <a:srgbClr val="A6AAA9"/>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defRPr sz="4500" b="1">
                <a:latin typeface="Helvetica"/>
                <a:ea typeface="Helvetica"/>
                <a:cs typeface="Helvetica"/>
                <a:sym typeface="Helvetica"/>
              </a:defRPr>
            </a:pPr>
            <a:r>
              <a:rPr sz="6000" dirty="0"/>
              <a:t>A numerical description of a </a:t>
            </a:r>
          </a:p>
          <a:p>
            <a:pPr>
              <a:defRPr sz="4500" b="1">
                <a:latin typeface="Helvetica"/>
                <a:ea typeface="Helvetica"/>
                <a:cs typeface="Helvetica"/>
                <a:sym typeface="Helvetica"/>
              </a:defRPr>
            </a:pPr>
            <a:r>
              <a:rPr sz="6000" dirty="0"/>
              <a:t>place that can be mapped </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Getty Thesaurus of Geographic Names (TGN)"/>
          <p:cNvSpPr txBox="1">
            <a:spLocks noGrp="1"/>
          </p:cNvSpPr>
          <p:nvPr>
            <p:ph type="title"/>
          </p:nvPr>
        </p:nvSpPr>
        <p:spPr>
          <a:prstGeom prst="rect">
            <a:avLst/>
          </a:prstGeom>
        </p:spPr>
        <p:txBody>
          <a:bodyPr/>
          <a:lstStyle>
            <a:lvl1pPr defTabSz="490727">
              <a:defRPr sz="6719"/>
            </a:lvl1pPr>
          </a:lstStyle>
          <a:p>
            <a:r>
              <a:t>Getty Thesaurus of Geographic Names (TGN)</a:t>
            </a:r>
          </a:p>
        </p:txBody>
      </p:sp>
      <p:sp>
        <p:nvSpPr>
          <p:cNvPr id="394" name="Worldwide gazetteer by The Getty…"/>
          <p:cNvSpPr txBox="1">
            <a:spLocks noGrp="1"/>
          </p:cNvSpPr>
          <p:nvPr>
            <p:ph type="body" sz="half" idx="1"/>
          </p:nvPr>
        </p:nvSpPr>
        <p:spPr>
          <a:xfrm>
            <a:off x="298498" y="2929873"/>
            <a:ext cx="7593950" cy="4116386"/>
          </a:xfrm>
          <a:prstGeom prst="rect">
            <a:avLst/>
          </a:prstGeom>
        </p:spPr>
        <p:txBody>
          <a:bodyPr anchor="t"/>
          <a:lstStyle/>
          <a:p>
            <a:pPr marL="450449" indent="-450449" defTabSz="592018">
              <a:spcBef>
                <a:spcPts val="0"/>
              </a:spcBef>
              <a:defRPr sz="2736"/>
            </a:pPr>
            <a:r>
              <a:rPr dirty="0"/>
              <a:t>Worldwide gazetteer by The Getty</a:t>
            </a:r>
          </a:p>
          <a:p>
            <a:pPr marL="450449" indent="-450449" defTabSz="592018">
              <a:spcBef>
                <a:spcPts val="0"/>
              </a:spcBef>
              <a:defRPr sz="2736"/>
            </a:pPr>
            <a:r>
              <a:rPr dirty="0"/>
              <a:t>Useful for </a:t>
            </a:r>
            <a:r>
              <a:rPr b="1" dirty="0">
                <a:latin typeface="Helvetica"/>
                <a:ea typeface="Helvetica"/>
                <a:cs typeface="Helvetica"/>
                <a:sym typeface="Helvetica"/>
              </a:rPr>
              <a:t>alternative and old names</a:t>
            </a:r>
          </a:p>
          <a:p>
            <a:pPr marL="900898" lvl="1" indent="-450449" defTabSz="592018">
              <a:spcBef>
                <a:spcPts val="0"/>
              </a:spcBef>
              <a:defRPr sz="2736"/>
            </a:pPr>
            <a:r>
              <a:rPr dirty="0"/>
              <a:t>Feature types</a:t>
            </a:r>
          </a:p>
          <a:p>
            <a:pPr marL="900898" lvl="1" indent="-450449" defTabSz="592018">
              <a:spcBef>
                <a:spcPts val="0"/>
              </a:spcBef>
              <a:defRPr sz="2736"/>
            </a:pPr>
            <a:r>
              <a:rPr dirty="0"/>
              <a:t>Geographical hierarchy</a:t>
            </a:r>
          </a:p>
          <a:p>
            <a:pPr marL="900898" lvl="1" indent="-450449" defTabSz="592018">
              <a:spcBef>
                <a:spcPts val="0"/>
              </a:spcBef>
              <a:defRPr sz="2736"/>
            </a:pPr>
            <a:r>
              <a:rPr b="1" dirty="0"/>
              <a:t>Degrees-minutes</a:t>
            </a:r>
            <a:r>
              <a:rPr dirty="0"/>
              <a:t>, not coordinates</a:t>
            </a:r>
          </a:p>
          <a:p>
            <a:pPr marL="1351346" lvl="2" indent="-450449" defTabSz="592018">
              <a:spcBef>
                <a:spcPts val="0"/>
              </a:spcBef>
              <a:defRPr sz="2736"/>
            </a:pPr>
            <a:r>
              <a:rPr dirty="0"/>
              <a:t>Use recent name and search in Google Maps</a:t>
            </a:r>
          </a:p>
          <a:p>
            <a:pPr marL="900898" lvl="1" indent="-450449" defTabSz="592018">
              <a:spcBef>
                <a:spcPts val="0"/>
              </a:spcBef>
              <a:defRPr sz="2736"/>
            </a:pPr>
            <a:r>
              <a:rPr dirty="0"/>
              <a:t>Example: New Amsterdam, US</a:t>
            </a:r>
          </a:p>
        </p:txBody>
      </p:sp>
      <p:sp>
        <p:nvSpPr>
          <p:cNvPr id="396" name="http://bit.ly/Getty-TGN"/>
          <p:cNvSpPr txBox="1"/>
          <p:nvPr/>
        </p:nvSpPr>
        <p:spPr>
          <a:xfrm>
            <a:off x="10224975" y="8485990"/>
            <a:ext cx="6130421" cy="875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u="sng">
                <a:hlinkClick r:id="rId2"/>
              </a:defRPr>
            </a:lvl1pPr>
          </a:lstStyle>
          <a:p>
            <a:pPr>
              <a:defRPr u="none"/>
            </a:pPr>
            <a:r>
              <a:rPr sz="4800" dirty="0"/>
              <a:t>http://</a:t>
            </a:r>
            <a:r>
              <a:rPr sz="4800" dirty="0" err="1"/>
              <a:t>bit.ly</a:t>
            </a:r>
            <a:r>
              <a:rPr sz="4800" dirty="0"/>
              <a:t>/Getty-TGN</a:t>
            </a:r>
          </a:p>
        </p:txBody>
      </p:sp>
      <p:pic>
        <p:nvPicPr>
          <p:cNvPr id="2" name="Picture 1">
            <a:extLst>
              <a:ext uri="{FF2B5EF4-FFF2-40B4-BE49-F238E27FC236}">
                <a16:creationId xmlns:a16="http://schemas.microsoft.com/office/drawing/2014/main" id="{7AA911FA-FCBB-84EA-3246-9ED47D05E604}"/>
              </a:ext>
            </a:extLst>
          </p:cNvPr>
          <p:cNvPicPr>
            <a:picLocks noChangeAspect="1"/>
          </p:cNvPicPr>
          <p:nvPr/>
        </p:nvPicPr>
        <p:blipFill>
          <a:blip r:embed="rId3"/>
          <a:stretch>
            <a:fillRect/>
          </a:stretch>
        </p:blipFill>
        <p:spPr>
          <a:xfrm>
            <a:off x="7892448" y="2753409"/>
            <a:ext cx="9119324" cy="5267643"/>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FuzzyG- JRC Fuzzy Gazetteer"/>
          <p:cNvSpPr txBox="1">
            <a:spLocks noGrp="1"/>
          </p:cNvSpPr>
          <p:nvPr>
            <p:ph type="title"/>
          </p:nvPr>
        </p:nvSpPr>
        <p:spPr>
          <a:prstGeom prst="rect">
            <a:avLst/>
          </a:prstGeom>
        </p:spPr>
        <p:txBody>
          <a:bodyPr/>
          <a:lstStyle>
            <a:lvl1pPr defTabSz="490727">
              <a:defRPr sz="6719"/>
            </a:lvl1pPr>
          </a:lstStyle>
          <a:p>
            <a:r>
              <a:rPr dirty="0" err="1"/>
              <a:t>FuzzyG</a:t>
            </a:r>
            <a:r>
              <a:rPr dirty="0"/>
              <a:t>- JRC Fuzzy Gazetteer</a:t>
            </a:r>
          </a:p>
        </p:txBody>
      </p:sp>
      <p:sp>
        <p:nvSpPr>
          <p:cNvPr id="399" name="Worldwide gazetteer designed for bad spelling…"/>
          <p:cNvSpPr txBox="1">
            <a:spLocks noGrp="1"/>
          </p:cNvSpPr>
          <p:nvPr>
            <p:ph type="body" sz="half" idx="1"/>
          </p:nvPr>
        </p:nvSpPr>
        <p:spPr>
          <a:xfrm>
            <a:off x="163693" y="2208210"/>
            <a:ext cx="7621117" cy="9262816"/>
          </a:xfrm>
          <a:prstGeom prst="rect">
            <a:avLst/>
          </a:prstGeom>
        </p:spPr>
        <p:txBody>
          <a:bodyPr anchor="t"/>
          <a:lstStyle/>
          <a:p>
            <a:pPr marL="509719" indent="-509719" defTabSz="669916">
              <a:spcBef>
                <a:spcPts val="0"/>
              </a:spcBef>
              <a:defRPr sz="3096"/>
            </a:pPr>
            <a:r>
              <a:rPr dirty="0"/>
              <a:t>Worldwide gazetteer designed for </a:t>
            </a:r>
            <a:r>
              <a:rPr b="1" dirty="0">
                <a:latin typeface="Helvetica"/>
                <a:ea typeface="Helvetica"/>
                <a:cs typeface="Helvetica"/>
                <a:sym typeface="Helvetica"/>
              </a:rPr>
              <a:t>bad spelling</a:t>
            </a:r>
            <a:endParaRPr lang="en-US" b="1" dirty="0">
              <a:latin typeface="Helvetica"/>
              <a:ea typeface="Helvetica"/>
              <a:cs typeface="Helvetica"/>
              <a:sym typeface="Helvetica"/>
            </a:endParaRPr>
          </a:p>
          <a:p>
            <a:pPr marL="509719" indent="-509719" defTabSz="669916">
              <a:spcBef>
                <a:spcPts val="0"/>
              </a:spcBef>
              <a:defRPr sz="3096"/>
            </a:pPr>
            <a:r>
              <a:rPr lang="en-US" dirty="0">
                <a:latin typeface="Helvetica"/>
                <a:ea typeface="Helvetica"/>
                <a:cs typeface="Helvetica"/>
                <a:sym typeface="Helvetica"/>
              </a:rPr>
              <a:t>Critical for translating between languages</a:t>
            </a:r>
            <a:endParaRPr dirty="0">
              <a:latin typeface="Helvetica"/>
              <a:ea typeface="Helvetica"/>
              <a:cs typeface="Helvetica"/>
              <a:sym typeface="Helvetica"/>
            </a:endParaRPr>
          </a:p>
          <a:p>
            <a:pPr marL="509719" indent="-509719" defTabSz="669916">
              <a:spcBef>
                <a:spcPts val="0"/>
              </a:spcBef>
              <a:defRPr sz="3096"/>
            </a:pPr>
            <a:r>
              <a:rPr dirty="0"/>
              <a:t>Useful for finding </a:t>
            </a:r>
            <a:r>
              <a:rPr b="1" dirty="0">
                <a:latin typeface="Helvetica"/>
                <a:ea typeface="Helvetica"/>
                <a:cs typeface="Helvetica"/>
                <a:sym typeface="Helvetica"/>
              </a:rPr>
              <a:t>alternative, doubtful spelling, and old names</a:t>
            </a:r>
          </a:p>
          <a:p>
            <a:pPr marL="1019438" lvl="1" indent="-509719" defTabSz="669916">
              <a:spcBef>
                <a:spcPts val="0"/>
              </a:spcBef>
              <a:defRPr sz="3096"/>
            </a:pPr>
            <a:r>
              <a:rPr dirty="0"/>
              <a:t>Feature types, by continent</a:t>
            </a:r>
          </a:p>
          <a:p>
            <a:pPr marL="1019438" lvl="1" indent="-509719" defTabSz="669916">
              <a:spcBef>
                <a:spcPts val="0"/>
              </a:spcBef>
              <a:defRPr sz="3096"/>
            </a:pPr>
            <a:r>
              <a:rPr dirty="0"/>
              <a:t>Degree-minutes, not coordinates</a:t>
            </a:r>
          </a:p>
          <a:p>
            <a:pPr marL="509719" indent="-509719" defTabSz="669916">
              <a:spcBef>
                <a:spcPts val="0"/>
              </a:spcBef>
              <a:defRPr sz="3096"/>
            </a:pPr>
            <a:r>
              <a:rPr dirty="0"/>
              <a:t>Example: </a:t>
            </a:r>
            <a:r>
              <a:rPr dirty="0" err="1"/>
              <a:t>Narobi</a:t>
            </a:r>
            <a:r>
              <a:rPr dirty="0"/>
              <a:t> instead of Nairobi, Africa</a:t>
            </a:r>
          </a:p>
        </p:txBody>
      </p:sp>
      <p:sp>
        <p:nvSpPr>
          <p:cNvPr id="400" name="http://dma.jrc.it/services/fuzzyg/"/>
          <p:cNvSpPr txBox="1"/>
          <p:nvPr/>
        </p:nvSpPr>
        <p:spPr>
          <a:xfrm>
            <a:off x="8292932" y="10354631"/>
            <a:ext cx="8905219" cy="875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r>
              <a:rPr sz="4800"/>
              <a:t>http://dma.jrc.it/services/fuzzyg/</a:t>
            </a:r>
          </a:p>
        </p:txBody>
      </p:sp>
      <p:pic>
        <p:nvPicPr>
          <p:cNvPr id="401" name="Picture 1" descr="Picture 1"/>
          <p:cNvPicPr>
            <a:picLocks noChangeAspect="1"/>
          </p:cNvPicPr>
          <p:nvPr/>
        </p:nvPicPr>
        <p:blipFill>
          <a:blip r:embed="rId2"/>
          <a:srcRect r="49649"/>
          <a:stretch>
            <a:fillRect/>
          </a:stretch>
        </p:blipFill>
        <p:spPr>
          <a:xfrm>
            <a:off x="8534400" y="2436159"/>
            <a:ext cx="6253133" cy="4228835"/>
          </a:xfrm>
          <a:prstGeom prst="rect">
            <a:avLst/>
          </a:prstGeom>
          <a:ln w="38100" cap="sq">
            <a:solidFill>
              <a:srgbClr val="000000"/>
            </a:solidFill>
            <a:miter/>
          </a:ln>
          <a:effectLst>
            <a:outerShdw blurRad="50800" dist="38100" dir="2700000" rotWithShape="0">
              <a:srgbClr val="000000">
                <a:alpha val="43000"/>
              </a:srgbClr>
            </a:outerShdw>
          </a:effectLst>
        </p:spPr>
      </p:pic>
      <p:pic>
        <p:nvPicPr>
          <p:cNvPr id="402" name="Picture 1" descr="Picture 1"/>
          <p:cNvPicPr>
            <a:picLocks noChangeAspect="1"/>
          </p:cNvPicPr>
          <p:nvPr/>
        </p:nvPicPr>
        <p:blipFill>
          <a:blip r:embed="rId2"/>
          <a:srcRect l="48298"/>
          <a:stretch>
            <a:fillRect/>
          </a:stretch>
        </p:blipFill>
        <p:spPr>
          <a:xfrm>
            <a:off x="10682727" y="5281505"/>
            <a:ext cx="6260567" cy="4123267"/>
          </a:xfrm>
          <a:prstGeom prst="rect">
            <a:avLst/>
          </a:prstGeom>
          <a:ln w="38100" cap="sq">
            <a:solidFill>
              <a:srgbClr val="000000"/>
            </a:solidFill>
            <a:miter/>
          </a:ln>
          <a:effectLst>
            <a:outerShdw blurRad="50800" dist="38100" dir="2700000" rotWithShape="0">
              <a:srgbClr val="000000">
                <a:alpha val="43000"/>
              </a:srgbClr>
            </a:outerShdw>
          </a:effec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Georeferencing…"/>
          <p:cNvSpPr txBox="1">
            <a:spLocks noGrp="1"/>
          </p:cNvSpPr>
          <p:nvPr>
            <p:ph type="title"/>
          </p:nvPr>
        </p:nvSpPr>
        <p:spPr>
          <a:xfrm>
            <a:off x="1186478" y="523805"/>
            <a:ext cx="14799734" cy="1635196"/>
          </a:xfrm>
          <a:prstGeom prst="rect">
            <a:avLst/>
          </a:prstGeom>
        </p:spPr>
        <p:txBody>
          <a:bodyPr>
            <a:normAutofit fontScale="90000"/>
          </a:bodyPr>
          <a:lstStyle/>
          <a:p>
            <a:pPr defTabSz="654255">
              <a:defRPr sz="6719"/>
            </a:pPr>
            <a:r>
              <a:rPr dirty="0">
                <a:latin typeface="Arial" panose="020B0604020202020204" pitchFamily="34" charset="0"/>
                <a:cs typeface="Arial" panose="020B0604020202020204" pitchFamily="34" charset="0"/>
              </a:rPr>
              <a:t>Georeferencing </a:t>
            </a:r>
          </a:p>
          <a:p>
            <a:pPr defTabSz="654255">
              <a:defRPr sz="6719"/>
            </a:pPr>
            <a:r>
              <a:rPr lang="en-US" dirty="0">
                <a:latin typeface="Arial" panose="020B0604020202020204" pitchFamily="34" charset="0"/>
                <a:cs typeface="Arial" panose="020B0604020202020204" pitchFamily="34" charset="0"/>
              </a:rPr>
              <a:t>Quick </a:t>
            </a:r>
            <a:r>
              <a:rPr dirty="0">
                <a:latin typeface="Arial" panose="020B0604020202020204" pitchFamily="34" charset="0"/>
                <a:cs typeface="Arial" panose="020B0604020202020204" pitchFamily="34" charset="0"/>
              </a:rPr>
              <a:t>Reference Guide</a:t>
            </a:r>
          </a:p>
        </p:txBody>
      </p:sp>
      <p:grpSp>
        <p:nvGrpSpPr>
          <p:cNvPr id="414" name="Screen Shot 2015-07-20 at 2.28.56 PM.png"/>
          <p:cNvGrpSpPr/>
          <p:nvPr/>
        </p:nvGrpSpPr>
        <p:grpSpPr>
          <a:xfrm>
            <a:off x="253700" y="2761328"/>
            <a:ext cx="8501976" cy="6362122"/>
            <a:chOff x="0" y="0"/>
            <a:chExt cx="8088865" cy="6311449"/>
          </a:xfrm>
        </p:grpSpPr>
        <p:pic>
          <p:nvPicPr>
            <p:cNvPr id="412" name="image42.png" descr="image42.png"/>
            <p:cNvPicPr>
              <a:picLocks noChangeAspect="1"/>
            </p:cNvPicPr>
            <p:nvPr/>
          </p:nvPicPr>
          <p:blipFill>
            <a:blip r:embed="rId2"/>
            <a:srcRect b="20072"/>
            <a:stretch>
              <a:fillRect/>
            </a:stretch>
          </p:blipFill>
          <p:spPr>
            <a:xfrm>
              <a:off x="21783" y="21861"/>
              <a:ext cx="8045300" cy="6267805"/>
            </a:xfrm>
            <a:prstGeom prst="rect">
              <a:avLst/>
            </a:prstGeom>
            <a:ln w="12700" cap="flat">
              <a:noFill/>
              <a:miter lim="400000"/>
            </a:ln>
            <a:effectLst>
              <a:outerShdw blurRad="50800" dist="38100" dir="2700000" rotWithShape="0">
                <a:srgbClr val="000000">
                  <a:alpha val="43000"/>
                </a:srgbClr>
              </a:outerShdw>
            </a:effectLst>
          </p:spPr>
        </p:pic>
        <p:sp>
          <p:nvSpPr>
            <p:cNvPr id="413" name="Rectangle"/>
            <p:cNvSpPr/>
            <p:nvPr/>
          </p:nvSpPr>
          <p:spPr>
            <a:xfrm>
              <a:off x="0" y="0"/>
              <a:ext cx="8088866" cy="6311450"/>
            </a:xfrm>
            <a:prstGeom prst="rect">
              <a:avLst/>
            </a:prstGeom>
            <a:noFill/>
            <a:ln w="38100" cap="sq">
              <a:solidFill>
                <a:srgbClr val="000000"/>
              </a:solidFill>
              <a:prstDash val="solid"/>
              <a:miter lim="800000"/>
            </a:ln>
            <a:effectLst/>
          </p:spPr>
          <p:txBody>
            <a:bodyPr wrap="square" lIns="60958" tIns="60958" rIns="60958" bIns="60958" numCol="1" anchor="ctr">
              <a:noAutofit/>
            </a:bodyPr>
            <a:lstStyle/>
            <a:p>
              <a:pPr algn="l" defTabSz="609555">
                <a:defRPr sz="1800">
                  <a:latin typeface="Calibri"/>
                  <a:ea typeface="Calibri"/>
                  <a:cs typeface="Calibri"/>
                  <a:sym typeface="Calibri"/>
                </a:defRPr>
              </a:pPr>
              <a:endParaRPr sz="2401"/>
            </a:p>
          </p:txBody>
        </p:sp>
      </p:grpSp>
      <p:sp>
        <p:nvSpPr>
          <p:cNvPr id="415" name="http://www.herpnet.org/herpnet/documents/GeoreferencingQuickGuide.pdf"/>
          <p:cNvSpPr txBox="1"/>
          <p:nvPr/>
        </p:nvSpPr>
        <p:spPr>
          <a:xfrm>
            <a:off x="1936718" y="10568640"/>
            <a:ext cx="13639627" cy="605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8" rIns="60958">
            <a:spAutoFit/>
          </a:bodyPr>
          <a:lstStyle>
            <a:lvl1pPr algn="l" defTabSz="457200">
              <a:defRPr sz="2500">
                <a:latin typeface="Calibri"/>
                <a:ea typeface="Calibri"/>
                <a:cs typeface="Calibri"/>
                <a:sym typeface="Calibri"/>
              </a:defRPr>
            </a:lvl1pPr>
          </a:lstStyle>
          <a:p>
            <a:r>
              <a:rPr sz="3334"/>
              <a:t>http://www.herpnet.org/herpnet/documents/GeoreferencingQuickGuide.pdf</a:t>
            </a:r>
          </a:p>
        </p:txBody>
      </p:sp>
      <p:pic>
        <p:nvPicPr>
          <p:cNvPr id="3" name="Picture 2">
            <a:extLst>
              <a:ext uri="{FF2B5EF4-FFF2-40B4-BE49-F238E27FC236}">
                <a16:creationId xmlns:a16="http://schemas.microsoft.com/office/drawing/2014/main" id="{2EE17AB8-2CA7-C94C-A337-6C286C53C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612" y="5006040"/>
            <a:ext cx="10551204" cy="3802098"/>
          </a:xfrm>
          <a:prstGeom prst="rect">
            <a:avLst/>
          </a:prstGeom>
          <a:ln w="38100">
            <a:solidFill>
              <a:schemeClr val="tx1"/>
            </a:solidFill>
          </a:ln>
        </p:spPr>
      </p:pic>
      <p:sp>
        <p:nvSpPr>
          <p:cNvPr id="4" name="TextBox 3">
            <a:extLst>
              <a:ext uri="{FF2B5EF4-FFF2-40B4-BE49-F238E27FC236}">
                <a16:creationId xmlns:a16="http://schemas.microsoft.com/office/drawing/2014/main" id="{E38630C1-5262-7340-AE8D-AB6A957B7B39}"/>
              </a:ext>
            </a:extLst>
          </p:cNvPr>
          <p:cNvSpPr txBox="1"/>
          <p:nvPr/>
        </p:nvSpPr>
        <p:spPr>
          <a:xfrm>
            <a:off x="9103624" y="3087057"/>
            <a:ext cx="7222707" cy="1196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r>
              <a:rPr lang="en-US" sz="3413" dirty="0">
                <a:latin typeface="Arial" panose="020B0604020202020204" pitchFamily="34" charset="0"/>
                <a:cs typeface="Arial" panose="020B0604020202020204" pitchFamily="34" charset="0"/>
                <a:hlinkClick r:id="rId4"/>
              </a:rPr>
              <a:t>https://docs.gbif.org/georeferencing-quick-reference-guide/1.0/en/</a:t>
            </a:r>
            <a:r>
              <a:rPr lang="en-US" sz="3413"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2477829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Other tools: Visualizing data"/>
          <p:cNvSpPr txBox="1">
            <a:spLocks noGrp="1"/>
          </p:cNvSpPr>
          <p:nvPr>
            <p:ph type="title"/>
          </p:nvPr>
        </p:nvSpPr>
        <p:spPr>
          <a:xfrm>
            <a:off x="1274155" y="1"/>
            <a:ext cx="14799734" cy="2159000"/>
          </a:xfrm>
          <a:prstGeom prst="rect">
            <a:avLst/>
          </a:prstGeom>
        </p:spPr>
        <p:txBody>
          <a:bodyPr>
            <a:normAutofit/>
          </a:bodyPr>
          <a:lstStyle>
            <a:lvl1pPr defTabSz="502412">
              <a:defRPr sz="6880"/>
            </a:lvl1pPr>
          </a:lstStyle>
          <a:p>
            <a:r>
              <a:rPr sz="8533" dirty="0">
                <a:latin typeface="Arial" panose="020B0604020202020204" pitchFamily="34" charset="0"/>
                <a:cs typeface="Arial" panose="020B0604020202020204" pitchFamily="34" charset="0"/>
              </a:rPr>
              <a:t>Other </a:t>
            </a:r>
            <a:r>
              <a:rPr lang="en-US" sz="8533" dirty="0">
                <a:latin typeface="Arial" panose="020B0604020202020204" pitchFamily="34" charset="0"/>
                <a:cs typeface="Arial" panose="020B0604020202020204" pitchFamily="34" charset="0"/>
              </a:rPr>
              <a:t>T</a:t>
            </a:r>
            <a:r>
              <a:rPr sz="8533" dirty="0">
                <a:latin typeface="Arial" panose="020B0604020202020204" pitchFamily="34" charset="0"/>
                <a:cs typeface="Arial" panose="020B0604020202020204" pitchFamily="34" charset="0"/>
              </a:rPr>
              <a:t>ools: Visualizing </a:t>
            </a:r>
            <a:r>
              <a:rPr lang="en-US" sz="8533" dirty="0">
                <a:latin typeface="Arial" panose="020B0604020202020204" pitchFamily="34" charset="0"/>
                <a:cs typeface="Arial" panose="020B0604020202020204" pitchFamily="34" charset="0"/>
              </a:rPr>
              <a:t>D</a:t>
            </a:r>
            <a:r>
              <a:rPr sz="8533" dirty="0">
                <a:latin typeface="Arial" panose="020B0604020202020204" pitchFamily="34" charset="0"/>
                <a:cs typeface="Arial" panose="020B0604020202020204" pitchFamily="34" charset="0"/>
              </a:rPr>
              <a:t>ata</a:t>
            </a:r>
          </a:p>
        </p:txBody>
      </p:sp>
      <p:sp>
        <p:nvSpPr>
          <p:cNvPr id="405" name="GPS Visualizer…"/>
          <p:cNvSpPr txBox="1">
            <a:spLocks noGrp="1"/>
          </p:cNvSpPr>
          <p:nvPr>
            <p:ph type="body" sz="half" idx="1"/>
          </p:nvPr>
        </p:nvSpPr>
        <p:spPr>
          <a:xfrm>
            <a:off x="615510" y="2886696"/>
            <a:ext cx="9027321" cy="5952383"/>
          </a:xfrm>
          <a:prstGeom prst="rect">
            <a:avLst/>
          </a:prstGeom>
        </p:spPr>
        <p:txBody>
          <a:bodyPr anchor="t">
            <a:normAutofit/>
          </a:bodyPr>
          <a:lstStyle/>
          <a:p>
            <a:pPr marL="0" indent="0" defTabSz="568580">
              <a:spcBef>
                <a:spcPts val="0"/>
              </a:spcBef>
              <a:buNone/>
              <a:defRPr sz="2628" b="1">
                <a:latin typeface="Helvetica"/>
                <a:ea typeface="Helvetica"/>
                <a:cs typeface="Helvetica"/>
                <a:sym typeface="Helvetica"/>
              </a:defRPr>
            </a:pPr>
            <a:r>
              <a:rPr dirty="0"/>
              <a:t>GPS Visualizer</a:t>
            </a:r>
          </a:p>
          <a:p>
            <a:pPr marL="889760" lvl="1" indent="-457145" defTabSz="568580">
              <a:spcBef>
                <a:spcPts val="0"/>
              </a:spcBef>
              <a:defRPr sz="2628"/>
            </a:pPr>
            <a:r>
              <a:rPr dirty="0"/>
              <a:t>Use to translate a file with coordinates into </a:t>
            </a:r>
            <a:r>
              <a:rPr dirty="0" err="1"/>
              <a:t>kml</a:t>
            </a:r>
            <a:r>
              <a:rPr dirty="0"/>
              <a:t> or a map</a:t>
            </a:r>
            <a:endParaRPr lang="en-US" dirty="0"/>
          </a:p>
          <a:p>
            <a:pPr marL="0" indent="0" defTabSz="568580">
              <a:spcBef>
                <a:spcPts val="0"/>
              </a:spcBef>
              <a:buNone/>
              <a:defRPr sz="2628" b="1">
                <a:latin typeface="Helvetica"/>
                <a:ea typeface="Helvetica"/>
                <a:cs typeface="Helvetica"/>
                <a:sym typeface="Helvetica"/>
              </a:defRPr>
            </a:pPr>
            <a:r>
              <a:rPr lang="en-US" dirty="0"/>
              <a:t>Carto</a:t>
            </a:r>
          </a:p>
          <a:p>
            <a:pPr marL="889760" lvl="1" indent="-457145" defTabSz="568580">
              <a:spcBef>
                <a:spcPts val="0"/>
              </a:spcBef>
              <a:defRPr sz="2628"/>
            </a:pPr>
            <a:r>
              <a:rPr dirty="0"/>
              <a:t>Online geospatial database</a:t>
            </a:r>
          </a:p>
          <a:p>
            <a:pPr marL="889760" lvl="1" indent="-457145" defTabSz="568580">
              <a:spcBef>
                <a:spcPts val="0"/>
              </a:spcBef>
              <a:defRPr sz="2628"/>
            </a:pPr>
            <a:r>
              <a:rPr dirty="0"/>
              <a:t>Drag and drop CSV upload</a:t>
            </a:r>
          </a:p>
          <a:p>
            <a:pPr marL="889760" lvl="1" indent="-457145" defTabSz="568580">
              <a:spcBef>
                <a:spcPts val="0"/>
              </a:spcBef>
              <a:defRPr sz="2628"/>
            </a:pPr>
            <a:r>
              <a:rPr dirty="0"/>
              <a:t>Easy customization of map</a:t>
            </a:r>
          </a:p>
          <a:p>
            <a:pPr marL="889760" lvl="1" indent="-457145" defTabSz="568580">
              <a:spcBef>
                <a:spcPts val="0"/>
              </a:spcBef>
              <a:defRPr sz="2628"/>
            </a:pPr>
            <a:r>
              <a:rPr dirty="0"/>
              <a:t>Share and embed map</a:t>
            </a:r>
          </a:p>
          <a:p>
            <a:pPr marL="889760" lvl="1" indent="-457145" defTabSz="568580">
              <a:spcBef>
                <a:spcPts val="0"/>
              </a:spcBef>
              <a:defRPr sz="2628"/>
            </a:pPr>
            <a:r>
              <a:rPr dirty="0"/>
              <a:t>Powerful development tools</a:t>
            </a:r>
          </a:p>
        </p:txBody>
      </p:sp>
      <p:pic>
        <p:nvPicPr>
          <p:cNvPr id="406" name="image41.png" descr="image41.png">
            <a:hlinkClick r:id="rId2"/>
          </p:cNvPr>
          <p:cNvPicPr>
            <a:picLocks noChangeAspect="1"/>
          </p:cNvPicPr>
          <p:nvPr/>
        </p:nvPicPr>
        <p:blipFill>
          <a:blip r:embed="rId3"/>
          <a:stretch>
            <a:fillRect/>
          </a:stretch>
        </p:blipFill>
        <p:spPr>
          <a:xfrm>
            <a:off x="10682499" y="2310435"/>
            <a:ext cx="5391390" cy="1616138"/>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407" name="http://www.gpsvisualizer.com/"/>
          <p:cNvSpPr txBox="1"/>
          <p:nvPr/>
        </p:nvSpPr>
        <p:spPr>
          <a:xfrm>
            <a:off x="10271633" y="3900850"/>
            <a:ext cx="6642520" cy="707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8" rIns="60958">
            <a:spAutoFit/>
          </a:bodyPr>
          <a:lstStyle/>
          <a:p>
            <a:pPr lvl="1" indent="0" algn="l" defTabSz="609555">
              <a:defRPr sz="3000">
                <a:latin typeface="Calibri"/>
                <a:ea typeface="Calibri"/>
                <a:cs typeface="Calibri"/>
                <a:sym typeface="Calibri"/>
              </a:defRPr>
            </a:pPr>
            <a:r>
              <a:rPr sz="3999" dirty="0"/>
              <a:t>http://</a:t>
            </a:r>
            <a:r>
              <a:rPr sz="3999" dirty="0" err="1"/>
              <a:t>www.gpsvisualizer.com</a:t>
            </a:r>
            <a:r>
              <a:rPr sz="3999" dirty="0"/>
              <a:t>/</a:t>
            </a:r>
          </a:p>
        </p:txBody>
      </p:sp>
      <p:pic>
        <p:nvPicPr>
          <p:cNvPr id="408" name="Getty.png" descr="Getty.png"/>
          <p:cNvPicPr>
            <a:picLocks noChangeAspect="1"/>
          </p:cNvPicPr>
          <p:nvPr/>
        </p:nvPicPr>
        <p:blipFill>
          <a:blip r:embed="rId4"/>
          <a:stretch>
            <a:fillRect/>
          </a:stretch>
        </p:blipFill>
        <p:spPr>
          <a:xfrm>
            <a:off x="11098234" y="4877059"/>
            <a:ext cx="4822016" cy="4509326"/>
          </a:xfrm>
          <a:prstGeom prst="rect">
            <a:avLst/>
          </a:prstGeom>
          <a:ln w="12700">
            <a:miter lim="400000"/>
          </a:ln>
        </p:spPr>
      </p:pic>
      <p:sp>
        <p:nvSpPr>
          <p:cNvPr id="409" name="http://carto.com"/>
          <p:cNvSpPr txBox="1"/>
          <p:nvPr/>
        </p:nvSpPr>
        <p:spPr>
          <a:xfrm>
            <a:off x="11105776" y="10503229"/>
            <a:ext cx="4236412" cy="810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8" rIns="60958">
            <a:spAutoFit/>
          </a:bodyPr>
          <a:lstStyle>
            <a:lvl1pPr algn="l" defTabSz="457200">
              <a:defRPr sz="3500">
                <a:latin typeface="Calibri"/>
                <a:ea typeface="Calibri"/>
                <a:cs typeface="Calibri"/>
                <a:sym typeface="Calibri"/>
              </a:defRPr>
            </a:lvl1pPr>
          </a:lstStyle>
          <a:p>
            <a:r>
              <a:rPr sz="4666"/>
              <a:t>http://carto.com</a:t>
            </a:r>
          </a:p>
        </p:txBody>
      </p:sp>
    </p:spTree>
    <p:extLst>
      <p:ext uri="{BB962C8B-B14F-4D97-AF65-F5344CB8AC3E}">
        <p14:creationId xmlns:p14="http://schemas.microsoft.com/office/powerpoint/2010/main" val="2799262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Links with links"/>
          <p:cNvSpPr txBox="1">
            <a:spLocks noGrp="1"/>
          </p:cNvSpPr>
          <p:nvPr>
            <p:ph type="title"/>
          </p:nvPr>
        </p:nvSpPr>
        <p:spPr>
          <a:prstGeom prst="rect">
            <a:avLst/>
          </a:prstGeom>
        </p:spPr>
        <p:txBody>
          <a:bodyPr/>
          <a:lstStyle/>
          <a:p>
            <a:r>
              <a:t>Links with links</a:t>
            </a:r>
          </a:p>
        </p:txBody>
      </p:sp>
      <p:pic>
        <p:nvPicPr>
          <p:cNvPr id="420" name="image43.png" descr="image43.png"/>
          <p:cNvPicPr>
            <a:picLocks noChangeAspect="1"/>
          </p:cNvPicPr>
          <p:nvPr/>
        </p:nvPicPr>
        <p:blipFill>
          <a:blip r:embed="rId2"/>
          <a:stretch>
            <a:fillRect/>
          </a:stretch>
        </p:blipFill>
        <p:spPr>
          <a:xfrm>
            <a:off x="10959397" y="5897949"/>
            <a:ext cx="4694083" cy="3213145"/>
          </a:xfrm>
          <a:prstGeom prst="rect">
            <a:avLst/>
          </a:prstGeom>
          <a:ln w="12700">
            <a:miter lim="400000"/>
          </a:ln>
        </p:spPr>
      </p:pic>
      <p:sp>
        <p:nvSpPr>
          <p:cNvPr id="421" name="http://herpnet.org/Gazetteer/GeorefResources.htm"/>
          <p:cNvSpPr txBox="1"/>
          <p:nvPr/>
        </p:nvSpPr>
        <p:spPr>
          <a:xfrm>
            <a:off x="1125124" y="6743820"/>
            <a:ext cx="8476689" cy="15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lvl1pPr algn="l" defTabSz="457200">
              <a:defRPr sz="3500" u="sng">
                <a:solidFill>
                  <a:srgbClr val="0000FF"/>
                </a:solidFill>
                <a:uFill>
                  <a:solidFill>
                    <a:srgbClr val="0000FF"/>
                  </a:solidFill>
                </a:uFill>
                <a:latin typeface="Helvetica"/>
                <a:ea typeface="Helvetica"/>
                <a:cs typeface="Helvetica"/>
                <a:sym typeface="Helvetica"/>
                <a:hlinkClick r:id="rId3"/>
              </a:defRPr>
            </a:lvl1pPr>
          </a:lstStyle>
          <a:p>
            <a:pPr>
              <a:defRPr u="none">
                <a:solidFill>
                  <a:srgbClr val="000000"/>
                </a:solidFill>
                <a:uFillTx/>
              </a:defRPr>
            </a:pPr>
            <a:r>
              <a:rPr sz="4667" dirty="0"/>
              <a:t>http://herpnet.org/Gazetteer/GeorefResources.htm</a:t>
            </a:r>
          </a:p>
        </p:txBody>
      </p:sp>
      <p:sp>
        <p:nvSpPr>
          <p:cNvPr id="423" name="https://www.idigbio.org/wiki/index.php/Georeferencing"/>
          <p:cNvSpPr txBox="1"/>
          <p:nvPr/>
        </p:nvSpPr>
        <p:spPr>
          <a:xfrm>
            <a:off x="7998815" y="2740961"/>
            <a:ext cx="8629718" cy="1528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lvl1pPr algn="l" defTabSz="457200">
              <a:defRPr sz="3500" u="sng">
                <a:solidFill>
                  <a:srgbClr val="0000FF"/>
                </a:solidFill>
                <a:uFill>
                  <a:solidFill>
                    <a:srgbClr val="0000FF"/>
                  </a:solidFill>
                </a:uFill>
                <a:latin typeface="Helvetica"/>
                <a:ea typeface="Helvetica"/>
                <a:cs typeface="Helvetica"/>
                <a:sym typeface="Helvetica"/>
                <a:hlinkClick r:id="rId4"/>
              </a:defRPr>
            </a:lvl1pPr>
          </a:lstStyle>
          <a:p>
            <a:pPr>
              <a:defRPr u="none">
                <a:solidFill>
                  <a:srgbClr val="000000"/>
                </a:solidFill>
                <a:uFillTx/>
              </a:defRPr>
            </a:pPr>
            <a:r>
              <a:rPr sz="4667" dirty="0"/>
              <a:t>https://www.idigbio.org/wiki/index.php/Georeferencing</a:t>
            </a:r>
          </a:p>
        </p:txBody>
      </p:sp>
      <p:pic>
        <p:nvPicPr>
          <p:cNvPr id="7" name="Picture 6" descr="https://www.idigbio.org/wiki/_media/idigbio_logo_rgb.png">
            <a:extLst>
              <a:ext uri="{FF2B5EF4-FFF2-40B4-BE49-F238E27FC236}">
                <a16:creationId xmlns:a16="http://schemas.microsoft.com/office/drawing/2014/main" id="{FBF08888-293A-F748-A16C-6FDAFE01FF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1603" y="2783092"/>
            <a:ext cx="5851647" cy="180809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0EA0-1299-E8CD-5640-F382C9A2D905}"/>
              </a:ext>
            </a:extLst>
          </p:cNvPr>
          <p:cNvSpPr>
            <a:spLocks noGrp="1"/>
          </p:cNvSpPr>
          <p:nvPr>
            <p:ph type="title"/>
          </p:nvPr>
        </p:nvSpPr>
        <p:spPr>
          <a:xfrm>
            <a:off x="1270263" y="1"/>
            <a:ext cx="14799734" cy="2159000"/>
          </a:xfrm>
        </p:spPr>
        <p:txBody>
          <a:bodyPr>
            <a:normAutofit/>
          </a:bodyPr>
          <a:lstStyle/>
          <a:p>
            <a:r>
              <a:rPr lang="en-US" sz="7680" dirty="0" err="1">
                <a:latin typeface="Calibri" panose="020F0502020204030204" pitchFamily="34" charset="0"/>
                <a:cs typeface="Calibri" panose="020F0502020204030204" pitchFamily="34" charset="0"/>
              </a:rPr>
              <a:t>GEOLocate</a:t>
            </a:r>
            <a:r>
              <a:rPr lang="en-US" sz="7680" dirty="0">
                <a:latin typeface="Calibri" panose="020F0502020204030204" pitchFamily="34" charset="0"/>
                <a:cs typeface="Calibri" panose="020F0502020204030204" pitchFamily="34" charset="0"/>
              </a:rPr>
              <a:t> Practice</a:t>
            </a:r>
          </a:p>
        </p:txBody>
      </p:sp>
      <p:sp>
        <p:nvSpPr>
          <p:cNvPr id="3" name="Text Placeholder 2">
            <a:extLst>
              <a:ext uri="{FF2B5EF4-FFF2-40B4-BE49-F238E27FC236}">
                <a16:creationId xmlns:a16="http://schemas.microsoft.com/office/drawing/2014/main" id="{68D0C7EF-AD0E-4167-9921-72BB60F1F7E1}"/>
              </a:ext>
            </a:extLst>
          </p:cNvPr>
          <p:cNvSpPr>
            <a:spLocks noGrp="1"/>
          </p:cNvSpPr>
          <p:nvPr>
            <p:ph type="body" idx="1"/>
          </p:nvPr>
        </p:nvSpPr>
        <p:spPr>
          <a:xfrm>
            <a:off x="854833" y="2159001"/>
            <a:ext cx="14799734" cy="6286500"/>
          </a:xfrm>
        </p:spPr>
        <p:txBody>
          <a:bodyPr anchor="t">
            <a:normAutofit/>
          </a:bodyPr>
          <a:lstStyle/>
          <a:p>
            <a:r>
              <a:rPr lang="en-US" sz="4551" dirty="0">
                <a:latin typeface="Calibri" panose="020F0502020204030204" pitchFamily="34" charset="0"/>
                <a:cs typeface="Calibri" panose="020F0502020204030204" pitchFamily="34" charset="0"/>
              </a:rPr>
              <a:t>Instruction sheet</a:t>
            </a:r>
          </a:p>
          <a:p>
            <a:endParaRPr lang="en-US" sz="4551" dirty="0">
              <a:latin typeface="Calibri" panose="020F0502020204030204" pitchFamily="34" charset="0"/>
              <a:cs typeface="Calibri" panose="020F0502020204030204" pitchFamily="34" charset="0"/>
            </a:endParaRPr>
          </a:p>
          <a:p>
            <a:endParaRPr lang="en-US" sz="4551" dirty="0">
              <a:latin typeface="Calibri" panose="020F0502020204030204" pitchFamily="34" charset="0"/>
              <a:cs typeface="Calibri" panose="020F0502020204030204" pitchFamily="34" charset="0"/>
            </a:endParaRPr>
          </a:p>
          <a:p>
            <a:r>
              <a:rPr lang="en-US" sz="4551" dirty="0">
                <a:latin typeface="Calibri" panose="020F0502020204030204" pitchFamily="34" charset="0"/>
                <a:cs typeface="Calibri" panose="020F0502020204030204" pitchFamily="34" charset="0"/>
              </a:rPr>
              <a:t>Excel sheet with localities</a:t>
            </a:r>
          </a:p>
        </p:txBody>
      </p:sp>
      <p:pic>
        <p:nvPicPr>
          <p:cNvPr id="5" name="Picture 4" descr="Graphical user interface, text, application, email&#10;&#10;Description automatically generated">
            <a:extLst>
              <a:ext uri="{FF2B5EF4-FFF2-40B4-BE49-F238E27FC236}">
                <a16:creationId xmlns:a16="http://schemas.microsoft.com/office/drawing/2014/main" id="{5E7EC693-7203-FF99-F3BA-679C234CA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0588" y="2133884"/>
            <a:ext cx="9709410" cy="3880155"/>
          </a:xfrm>
          <a:prstGeom prst="rect">
            <a:avLst/>
          </a:prstGeom>
        </p:spPr>
      </p:pic>
      <p:pic>
        <p:nvPicPr>
          <p:cNvPr id="7" name="Picture 6" descr="Graphical user interface, application, table, Excel&#10;&#10;Description automatically generated">
            <a:extLst>
              <a:ext uri="{FF2B5EF4-FFF2-40B4-BE49-F238E27FC236}">
                <a16:creationId xmlns:a16="http://schemas.microsoft.com/office/drawing/2014/main" id="{632BF1B2-2609-7A06-1468-41521C704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700" y="6582172"/>
            <a:ext cx="9085298" cy="3131500"/>
          </a:xfrm>
          <a:prstGeom prst="rect">
            <a:avLst/>
          </a:prstGeom>
        </p:spPr>
      </p:pic>
    </p:spTree>
    <p:extLst>
      <p:ext uri="{BB962C8B-B14F-4D97-AF65-F5344CB8AC3E}">
        <p14:creationId xmlns:p14="http://schemas.microsoft.com/office/powerpoint/2010/main" val="340723393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32F555-10CA-9BCF-618A-413A82180990}"/>
              </a:ext>
            </a:extLst>
          </p:cNvPr>
          <p:cNvGrpSpPr/>
          <p:nvPr/>
        </p:nvGrpSpPr>
        <p:grpSpPr>
          <a:xfrm>
            <a:off x="4197334" y="2804976"/>
            <a:ext cx="8945594" cy="4692639"/>
            <a:chOff x="4149744" y="2101641"/>
            <a:chExt cx="7188200" cy="3055729"/>
          </a:xfrm>
        </p:grpSpPr>
        <p:pic>
          <p:nvPicPr>
            <p:cNvPr id="3" name="Picture 2">
              <a:extLst>
                <a:ext uri="{FF2B5EF4-FFF2-40B4-BE49-F238E27FC236}">
                  <a16:creationId xmlns:a16="http://schemas.microsoft.com/office/drawing/2014/main" id="{2DF72BCA-2BFB-D783-BA1F-8F8360490103}"/>
                </a:ext>
              </a:extLst>
            </p:cNvPr>
            <p:cNvPicPr>
              <a:picLocks noChangeAspect="1"/>
            </p:cNvPicPr>
            <p:nvPr/>
          </p:nvPicPr>
          <p:blipFill>
            <a:blip r:embed="rId2"/>
            <a:stretch>
              <a:fillRect/>
            </a:stretch>
          </p:blipFill>
          <p:spPr>
            <a:xfrm>
              <a:off x="4149744" y="2350670"/>
              <a:ext cx="7188200" cy="2806700"/>
            </a:xfrm>
            <a:prstGeom prst="rect">
              <a:avLst/>
            </a:prstGeom>
            <a:ln w="50800">
              <a:solidFill>
                <a:schemeClr val="accent1"/>
              </a:solidFill>
            </a:ln>
          </p:spPr>
        </p:pic>
        <p:sp>
          <p:nvSpPr>
            <p:cNvPr id="4" name="Arrow">
              <a:extLst>
                <a:ext uri="{FF2B5EF4-FFF2-40B4-BE49-F238E27FC236}">
                  <a16:creationId xmlns:a16="http://schemas.microsoft.com/office/drawing/2014/main" id="{A2F0826B-3C1C-4760-65BD-9CDBB40C498C}"/>
                </a:ext>
              </a:extLst>
            </p:cNvPr>
            <p:cNvSpPr/>
            <p:nvPr/>
          </p:nvSpPr>
          <p:spPr>
            <a:xfrm rot="5400000">
              <a:off x="6425064" y="2631260"/>
              <a:ext cx="1596326" cy="537088"/>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5" tIns="67735" rIns="67735" bIns="67735" anchor="ctr"/>
            <a:lstStyle/>
            <a:p>
              <a:pPr>
                <a:defRPr sz="2400">
                  <a:solidFill>
                    <a:srgbClr val="FFFFFF"/>
                  </a:solidFill>
                </a:defRPr>
              </a:pPr>
              <a:endParaRPr sz="3200"/>
            </a:p>
          </p:txBody>
        </p:sp>
      </p:grpSp>
      <p:sp>
        <p:nvSpPr>
          <p:cNvPr id="182"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sp>
        <p:nvSpPr>
          <p:cNvPr id="185" name="A numerical description of a…"/>
          <p:cNvSpPr txBox="1"/>
          <p:nvPr/>
        </p:nvSpPr>
        <p:spPr>
          <a:xfrm>
            <a:off x="3323847" y="7262602"/>
            <a:ext cx="10692568" cy="1983452"/>
          </a:xfrm>
          <a:prstGeom prst="rect">
            <a:avLst/>
          </a:prstGeom>
          <a:solidFill>
            <a:srgbClr val="A6AAA9"/>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defRPr sz="4500" b="1">
                <a:latin typeface="Helvetica"/>
                <a:ea typeface="Helvetica"/>
                <a:cs typeface="Helvetica"/>
                <a:sym typeface="Helvetica"/>
              </a:defRPr>
            </a:pPr>
            <a:r>
              <a:rPr sz="6000" dirty="0"/>
              <a:t>A numerical description of a </a:t>
            </a:r>
          </a:p>
          <a:p>
            <a:pPr>
              <a:defRPr sz="4500" b="1">
                <a:latin typeface="Helvetica"/>
                <a:ea typeface="Helvetica"/>
                <a:cs typeface="Helvetica"/>
                <a:sym typeface="Helvetica"/>
              </a:defRPr>
            </a:pPr>
            <a:r>
              <a:rPr sz="6000" dirty="0"/>
              <a:t>place that can be mapped </a:t>
            </a:r>
          </a:p>
        </p:txBody>
      </p:sp>
      <p:sp>
        <p:nvSpPr>
          <p:cNvPr id="5" name="37.93, -122.59">
            <a:extLst>
              <a:ext uri="{FF2B5EF4-FFF2-40B4-BE49-F238E27FC236}">
                <a16:creationId xmlns:a16="http://schemas.microsoft.com/office/drawing/2014/main" id="{78068B28-A113-8B8F-783F-B43F42644BED}"/>
              </a:ext>
            </a:extLst>
          </p:cNvPr>
          <p:cNvSpPr txBox="1"/>
          <p:nvPr/>
        </p:nvSpPr>
        <p:spPr>
          <a:xfrm>
            <a:off x="5617839" y="2127283"/>
            <a:ext cx="5098088" cy="1060123"/>
          </a:xfrm>
          <a:prstGeom prst="rect">
            <a:avLst/>
          </a:prstGeom>
          <a:solidFill>
            <a:srgbClr val="A6AAA9"/>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4500"/>
            </a:lvl1pPr>
          </a:lstStyle>
          <a:p>
            <a:r>
              <a:rPr lang="en-US" sz="6000" dirty="0"/>
              <a:t>44</a:t>
            </a:r>
            <a:r>
              <a:rPr sz="6000" dirty="0"/>
              <a:t>.</a:t>
            </a:r>
            <a:r>
              <a:rPr lang="en-US" sz="6000" dirty="0"/>
              <a:t>23</a:t>
            </a:r>
            <a:r>
              <a:rPr sz="6000" dirty="0"/>
              <a:t>, -</a:t>
            </a:r>
            <a:r>
              <a:rPr lang="en-US" sz="6000" dirty="0"/>
              <a:t>116.88</a:t>
            </a:r>
            <a:endParaRPr sz="6000" dirty="0"/>
          </a:p>
        </p:txBody>
      </p:sp>
    </p:spTree>
    <p:extLst>
      <p:ext uri="{BB962C8B-B14F-4D97-AF65-F5344CB8AC3E}">
        <p14:creationId xmlns:p14="http://schemas.microsoft.com/office/powerpoint/2010/main" val="8542199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a:extLst>
              <a:ext uri="{FF2B5EF4-FFF2-40B4-BE49-F238E27FC236}">
                <a16:creationId xmlns:a16="http://schemas.microsoft.com/office/drawing/2014/main" id="{E7BBC737-62FF-4B4A-8513-9EB562153637}"/>
              </a:ext>
            </a:extLst>
          </p:cNvPr>
          <p:cNvSpPr/>
          <p:nvPr/>
        </p:nvSpPr>
        <p:spPr>
          <a:xfrm>
            <a:off x="8058142" y="4760823"/>
            <a:ext cx="1945596" cy="996993"/>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3" tIns="67733" rIns="67733" bIns="67733" anchor="ctr"/>
          <a:lstStyle/>
          <a:p>
            <a:pPr>
              <a:defRPr sz="2400">
                <a:solidFill>
                  <a:srgbClr val="FFFFFF"/>
                </a:solidFill>
              </a:defRPr>
            </a:pPr>
            <a:endParaRPr sz="3199"/>
          </a:p>
        </p:txBody>
      </p:sp>
      <p:sp>
        <p:nvSpPr>
          <p:cNvPr id="11" name="What is a georeference?">
            <a:extLst>
              <a:ext uri="{FF2B5EF4-FFF2-40B4-BE49-F238E27FC236}">
                <a16:creationId xmlns:a16="http://schemas.microsoft.com/office/drawing/2014/main" id="{E123AA58-9BEB-9E49-8C99-48C47106BAF6}"/>
              </a:ext>
            </a:extLst>
          </p:cNvPr>
          <p:cNvSpPr txBox="1">
            <a:spLocks noGrp="1"/>
          </p:cNvSpPr>
          <p:nvPr>
            <p:ph type="title"/>
          </p:nvPr>
        </p:nvSpPr>
        <p:spPr>
          <a:xfrm>
            <a:off x="1252205" y="1"/>
            <a:ext cx="14799734" cy="2159000"/>
          </a:xfrm>
          <a:prstGeom prst="rect">
            <a:avLst/>
          </a:prstGeom>
        </p:spPr>
        <p:txBody>
          <a:bodyPr>
            <a:normAutofit/>
          </a:bodyPr>
          <a:lstStyle>
            <a:lvl1pPr defTabSz="578358">
              <a:defRPr sz="7919"/>
            </a:lvl1pPr>
          </a:lstStyle>
          <a:p>
            <a:r>
              <a:rPr lang="en-US" sz="8533" dirty="0">
                <a:latin typeface="Arial" panose="020B0604020202020204" pitchFamily="34" charset="0"/>
                <a:cs typeface="Arial" panose="020B0604020202020204" pitchFamily="34" charset="0"/>
              </a:rPr>
              <a:t>What is a </a:t>
            </a:r>
            <a:r>
              <a:rPr lang="en-US" sz="8533" dirty="0" err="1">
                <a:latin typeface="Arial" panose="020B0604020202020204" pitchFamily="34" charset="0"/>
                <a:cs typeface="Arial" panose="020B0604020202020204" pitchFamily="34" charset="0"/>
              </a:rPr>
              <a:t>georeference</a:t>
            </a:r>
            <a:r>
              <a:rPr lang="en-US" sz="8533" dirty="0">
                <a:latin typeface="Arial" panose="020B0604020202020204" pitchFamily="34" charset="0"/>
                <a:cs typeface="Arial" panose="020B0604020202020204" pitchFamily="34" charset="0"/>
              </a:rPr>
              <a:t>?</a:t>
            </a:r>
            <a:endParaRPr sz="8533" dirty="0">
              <a:latin typeface="Arial" panose="020B0604020202020204" pitchFamily="34" charset="0"/>
              <a:cs typeface="Arial" panose="020B0604020202020204" pitchFamily="34" charset="0"/>
            </a:endParaRPr>
          </a:p>
        </p:txBody>
      </p:sp>
      <p:pic>
        <p:nvPicPr>
          <p:cNvPr id="6" name="Picture 5" descr="A white sign with black text&#10;&#10;Description automatically generated">
            <a:extLst>
              <a:ext uri="{FF2B5EF4-FFF2-40B4-BE49-F238E27FC236}">
                <a16:creationId xmlns:a16="http://schemas.microsoft.com/office/drawing/2014/main" id="{F2C483BE-73A2-A14F-FF40-BBE9EE4C9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30" y="4478687"/>
            <a:ext cx="6908800" cy="1943100"/>
          </a:xfrm>
          <a:prstGeom prst="rect">
            <a:avLst/>
          </a:prstGeom>
        </p:spPr>
      </p:pic>
      <p:sp>
        <p:nvSpPr>
          <p:cNvPr id="7" name="37.93, -122.59">
            <a:extLst>
              <a:ext uri="{FF2B5EF4-FFF2-40B4-BE49-F238E27FC236}">
                <a16:creationId xmlns:a16="http://schemas.microsoft.com/office/drawing/2014/main" id="{926FFA33-99B8-67CA-B960-E112BB6F38BA}"/>
              </a:ext>
            </a:extLst>
          </p:cNvPr>
          <p:cNvSpPr txBox="1"/>
          <p:nvPr/>
        </p:nvSpPr>
        <p:spPr>
          <a:xfrm>
            <a:off x="10716782" y="4920175"/>
            <a:ext cx="5098088" cy="1060123"/>
          </a:xfrm>
          <a:prstGeom prst="rect">
            <a:avLst/>
          </a:prstGeom>
          <a:solidFill>
            <a:srgbClr val="A6AAA9"/>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4500"/>
            </a:lvl1pPr>
          </a:lstStyle>
          <a:p>
            <a:r>
              <a:rPr lang="en-US" sz="6000" dirty="0"/>
              <a:t>44</a:t>
            </a:r>
            <a:r>
              <a:rPr sz="6000" dirty="0"/>
              <a:t>.</a:t>
            </a:r>
            <a:r>
              <a:rPr lang="en-US" sz="6000" dirty="0"/>
              <a:t>23</a:t>
            </a:r>
            <a:r>
              <a:rPr sz="6000" dirty="0"/>
              <a:t>, -</a:t>
            </a:r>
            <a:r>
              <a:rPr lang="en-US" sz="6000" dirty="0"/>
              <a:t>116.88</a:t>
            </a:r>
            <a:endParaRPr sz="6000" dirty="0"/>
          </a:p>
        </p:txBody>
      </p:sp>
    </p:spTree>
    <p:extLst>
      <p:ext uri="{BB962C8B-B14F-4D97-AF65-F5344CB8AC3E}">
        <p14:creationId xmlns:p14="http://schemas.microsoft.com/office/powerpoint/2010/main" val="33225419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Why georeference?"/>
          <p:cNvSpPr txBox="1">
            <a:spLocks noGrp="1"/>
          </p:cNvSpPr>
          <p:nvPr>
            <p:ph type="title"/>
          </p:nvPr>
        </p:nvSpPr>
        <p:spPr>
          <a:prstGeom prst="rect">
            <a:avLst/>
          </a:prstGeom>
        </p:spPr>
        <p:txBody>
          <a:bodyPr/>
          <a:lstStyle/>
          <a:p>
            <a:r>
              <a:t>Why georeference?</a:t>
            </a:r>
          </a:p>
        </p:txBody>
      </p:sp>
      <p:sp>
        <p:nvSpPr>
          <p:cNvPr id="4" name="Correct geographic and specimen identification data = dependable occurrence record…">
            <a:extLst>
              <a:ext uri="{FF2B5EF4-FFF2-40B4-BE49-F238E27FC236}">
                <a16:creationId xmlns:a16="http://schemas.microsoft.com/office/drawing/2014/main" id="{AB4810AA-5967-39A9-C4D9-BC9DDD21014B}"/>
              </a:ext>
            </a:extLst>
          </p:cNvPr>
          <p:cNvSpPr txBox="1">
            <a:spLocks/>
          </p:cNvSpPr>
          <p:nvPr/>
        </p:nvSpPr>
        <p:spPr>
          <a:xfrm>
            <a:off x="1025733" y="2890883"/>
            <a:ext cx="15288796" cy="5225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Autofit/>
          </a:bodyPr>
          <a:lstStyle>
            <a:lvl1pPr marL="592696"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1pPr>
            <a:lvl2pPr marL="1185393"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2pPr>
            <a:lvl3pPr marL="1778089"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3pPr>
            <a:lvl4pPr marL="2370785"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4pPr>
            <a:lvl5pPr marL="2963482"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5pPr>
            <a:lvl6pPr marL="3556178"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6pPr>
            <a:lvl7pPr marL="4148874"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7pPr>
            <a:lvl8pPr marL="4741570"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8pPr>
            <a:lvl9pPr marL="5334267"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9pPr>
          </a:lstStyle>
          <a:p>
            <a:pPr marL="291686" indent="-291686" defTabSz="383360" hangingPunct="1">
              <a:spcBef>
                <a:spcPts val="0"/>
              </a:spcBef>
              <a:defRPr sz="2520"/>
            </a:pPr>
            <a:r>
              <a:rPr lang="en-US" sz="2800" dirty="0">
                <a:latin typeface="Arial" panose="020B0604020202020204" pitchFamily="34" charset="0"/>
                <a:cs typeface="Arial" panose="020B0604020202020204" pitchFamily="34" charset="0"/>
              </a:rPr>
              <a:t>Add more occurrences to a data set</a:t>
            </a:r>
          </a:p>
          <a:p>
            <a:pPr marL="0" indent="0" defTabSz="383360" hangingPunct="1">
              <a:spcBef>
                <a:spcPts val="0"/>
              </a:spcBef>
              <a:buFontTx/>
              <a:buNone/>
              <a:defRPr sz="2520"/>
            </a:pPr>
            <a:endParaRPr lang="en-US" sz="2800" dirty="0">
              <a:latin typeface="Arial" panose="020B0604020202020204" pitchFamily="34" charset="0"/>
              <a:cs typeface="Arial" panose="020B0604020202020204" pitchFamily="34" charset="0"/>
            </a:endParaRPr>
          </a:p>
          <a:p>
            <a:pPr marL="291686" indent="-291686" defTabSz="383360" hangingPunct="1">
              <a:spcBef>
                <a:spcPts val="0"/>
              </a:spcBef>
              <a:defRPr sz="2520"/>
            </a:pPr>
            <a:r>
              <a:rPr lang="en-US" sz="2800" dirty="0">
                <a:latin typeface="Arial" panose="020B0604020202020204" pitchFamily="34" charset="0"/>
                <a:cs typeface="Arial" panose="020B0604020202020204" pitchFamily="34" charset="0"/>
              </a:rPr>
              <a:t>Correct geographic and specimen identification data = dependable occurrence record</a:t>
            </a:r>
          </a:p>
          <a:p>
            <a:pPr marL="291686" indent="-291686" defTabSz="383360" hangingPunct="1">
              <a:spcBef>
                <a:spcPts val="0"/>
              </a:spcBef>
              <a:defRPr sz="2520"/>
            </a:pPr>
            <a:endParaRPr lang="en-US" sz="2800" dirty="0">
              <a:latin typeface="Arial" panose="020B0604020202020204" pitchFamily="34" charset="0"/>
              <a:cs typeface="Arial" panose="020B0604020202020204" pitchFamily="34" charset="0"/>
            </a:endParaRPr>
          </a:p>
          <a:p>
            <a:pPr marL="291686" indent="-291686" defTabSz="383360" hangingPunct="1">
              <a:spcBef>
                <a:spcPts val="0"/>
              </a:spcBef>
              <a:defRPr sz="2520"/>
            </a:pPr>
            <a:r>
              <a:rPr lang="en-US" sz="2800" dirty="0">
                <a:latin typeface="Arial" panose="020B0604020202020204" pitchFamily="34" charset="0"/>
                <a:cs typeface="Arial" panose="020B0604020202020204" pitchFamily="34" charset="0"/>
              </a:rPr>
              <a:t>Provide uncertainty data, which allow points to be evaluated regarding fitness for research applications and the resulting quality of output</a:t>
            </a:r>
          </a:p>
          <a:p>
            <a:pPr marL="291686" indent="-291686" defTabSz="383360" hangingPunct="1">
              <a:spcBef>
                <a:spcPts val="0"/>
              </a:spcBef>
              <a:defRPr sz="2520"/>
            </a:pPr>
            <a:endParaRPr lang="en-US" sz="2800" dirty="0">
              <a:latin typeface="Arial" panose="020B0604020202020204" pitchFamily="34" charset="0"/>
              <a:cs typeface="Arial" panose="020B0604020202020204" pitchFamily="34"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ources of uncertainty"/>
          <p:cNvSpPr txBox="1">
            <a:spLocks noGrp="1"/>
          </p:cNvSpPr>
          <p:nvPr>
            <p:ph type="title"/>
          </p:nvPr>
        </p:nvSpPr>
        <p:spPr>
          <a:prstGeom prst="rect">
            <a:avLst/>
          </a:prstGeom>
        </p:spPr>
        <p:txBody>
          <a:bodyPr/>
          <a:lstStyle/>
          <a:p>
            <a:r>
              <a:t>Sources of uncertainty</a:t>
            </a:r>
          </a:p>
        </p:txBody>
      </p:sp>
      <p:sp>
        <p:nvSpPr>
          <p:cNvPr id="197" name="Coordinate uncertainty…"/>
          <p:cNvSpPr txBox="1">
            <a:spLocks noGrp="1"/>
          </p:cNvSpPr>
          <p:nvPr>
            <p:ph type="body" sz="half" idx="1"/>
          </p:nvPr>
        </p:nvSpPr>
        <p:spPr>
          <a:xfrm>
            <a:off x="1270038" y="2634711"/>
            <a:ext cx="7100929" cy="5387071"/>
          </a:xfrm>
          <a:prstGeom prst="rect">
            <a:avLst/>
          </a:prstGeom>
        </p:spPr>
        <p:txBody>
          <a:bodyPr anchor="t"/>
          <a:lstStyle/>
          <a:p>
            <a:pPr marL="486010" indent="-486010" defTabSz="638757">
              <a:lnSpc>
                <a:spcPct val="150000"/>
              </a:lnSpc>
              <a:spcBef>
                <a:spcPts val="0"/>
              </a:spcBef>
              <a:defRPr sz="2952"/>
            </a:pPr>
            <a:r>
              <a:rPr dirty="0"/>
              <a:t>Coordinate uncertainty</a:t>
            </a:r>
          </a:p>
          <a:p>
            <a:pPr marL="486010" indent="-486010" defTabSz="638757">
              <a:lnSpc>
                <a:spcPct val="150000"/>
              </a:lnSpc>
              <a:spcBef>
                <a:spcPts val="0"/>
              </a:spcBef>
              <a:defRPr sz="2952"/>
            </a:pPr>
            <a:r>
              <a:rPr dirty="0"/>
              <a:t>Map scale</a:t>
            </a:r>
          </a:p>
          <a:p>
            <a:pPr marL="486010" indent="-486010" defTabSz="638757">
              <a:lnSpc>
                <a:spcPct val="150000"/>
              </a:lnSpc>
              <a:spcBef>
                <a:spcPts val="0"/>
              </a:spcBef>
              <a:defRPr sz="2952"/>
            </a:pPr>
            <a:r>
              <a:rPr dirty="0"/>
              <a:t>GPS accuracy</a:t>
            </a:r>
          </a:p>
          <a:p>
            <a:pPr marL="486010" indent="-486010" defTabSz="638757">
              <a:lnSpc>
                <a:spcPct val="150000"/>
              </a:lnSpc>
              <a:spcBef>
                <a:spcPts val="0"/>
              </a:spcBef>
              <a:defRPr sz="2952"/>
            </a:pPr>
            <a:r>
              <a:rPr dirty="0"/>
              <a:t>Unknown datum</a:t>
            </a:r>
          </a:p>
          <a:p>
            <a:pPr marL="486010" indent="-486010" defTabSz="638757">
              <a:lnSpc>
                <a:spcPct val="150000"/>
              </a:lnSpc>
              <a:spcBef>
                <a:spcPts val="0"/>
              </a:spcBef>
              <a:defRPr sz="2952"/>
            </a:pPr>
            <a:r>
              <a:rPr dirty="0"/>
              <a:t>Imprecision in direction measurements</a:t>
            </a:r>
          </a:p>
          <a:p>
            <a:pPr marL="486010" indent="-486010" defTabSz="638757">
              <a:lnSpc>
                <a:spcPct val="150000"/>
              </a:lnSpc>
              <a:spcBef>
                <a:spcPts val="0"/>
              </a:spcBef>
              <a:defRPr sz="2952"/>
            </a:pPr>
            <a:r>
              <a:rPr dirty="0"/>
              <a:t>Imprecision in distance measurements</a:t>
            </a:r>
          </a:p>
          <a:p>
            <a:pPr marL="486010" indent="-486010" defTabSz="638757">
              <a:lnSpc>
                <a:spcPct val="150000"/>
              </a:lnSpc>
              <a:spcBef>
                <a:spcPts val="0"/>
              </a:spcBef>
              <a:defRPr sz="2952"/>
            </a:pPr>
            <a:r>
              <a:rPr dirty="0"/>
              <a:t>Extent of locality</a:t>
            </a:r>
          </a:p>
        </p:txBody>
      </p:sp>
      <p:pic>
        <p:nvPicPr>
          <p:cNvPr id="198" name="Image" descr="Image"/>
          <p:cNvPicPr>
            <a:picLocks noChangeAspect="1"/>
          </p:cNvPicPr>
          <p:nvPr/>
        </p:nvPicPr>
        <p:blipFill>
          <a:blip r:embed="rId3"/>
          <a:stretch>
            <a:fillRect/>
          </a:stretch>
        </p:blipFill>
        <p:spPr>
          <a:xfrm>
            <a:off x="9325770" y="2895781"/>
            <a:ext cx="7327017" cy="3892478"/>
          </a:xfrm>
          <a:prstGeom prst="rect">
            <a:avLst/>
          </a:prstGeom>
          <a:ln w="12700">
            <a:solidFill>
              <a:srgbClr val="000000"/>
            </a:solidFill>
            <a:miter lim="400000"/>
          </a:ln>
        </p:spPr>
      </p:pic>
      <p:sp>
        <p:nvSpPr>
          <p:cNvPr id="199" name="20° 30’ N 112° 36’ W"/>
          <p:cNvSpPr txBox="1"/>
          <p:nvPr/>
        </p:nvSpPr>
        <p:spPr>
          <a:xfrm>
            <a:off x="10372044" y="2040742"/>
            <a:ext cx="5147780" cy="8139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lgn="l" defTabSz="457200">
              <a:defRPr sz="4000">
                <a:latin typeface="Times New Roman"/>
                <a:ea typeface="Times New Roman"/>
                <a:cs typeface="Times New Roman"/>
                <a:sym typeface="Times New Roman"/>
              </a:defRPr>
            </a:lvl1pPr>
          </a:lstStyle>
          <a:p>
            <a:r>
              <a:rPr sz="4400" dirty="0"/>
              <a:t>20° 30’ N 112° 36’ W</a:t>
            </a:r>
          </a:p>
        </p:txBody>
      </p:sp>
      <p:pic>
        <p:nvPicPr>
          <p:cNvPr id="200" name="Image" descr="Image"/>
          <p:cNvPicPr>
            <a:picLocks noChangeAspect="1"/>
          </p:cNvPicPr>
          <p:nvPr/>
        </p:nvPicPr>
        <p:blipFill>
          <a:blip r:embed="rId4"/>
          <a:stretch>
            <a:fillRect/>
          </a:stretch>
        </p:blipFill>
        <p:spPr>
          <a:xfrm>
            <a:off x="13519480" y="7048896"/>
            <a:ext cx="3544156" cy="2467011"/>
          </a:xfrm>
          <a:prstGeom prst="rect">
            <a:avLst/>
          </a:prstGeom>
          <a:ln w="12700">
            <a:solidFill>
              <a:srgbClr val="000000"/>
            </a:solidFill>
            <a:miter lim="400000"/>
          </a:ln>
        </p:spPr>
      </p:pic>
      <p:pic>
        <p:nvPicPr>
          <p:cNvPr id="201" name="Image" descr="Image"/>
          <p:cNvPicPr>
            <a:picLocks noChangeAspect="1"/>
          </p:cNvPicPr>
          <p:nvPr/>
        </p:nvPicPr>
        <p:blipFill>
          <a:blip r:embed="rId5"/>
          <a:stretch>
            <a:fillRect/>
          </a:stretch>
        </p:blipFill>
        <p:spPr>
          <a:xfrm>
            <a:off x="9248501" y="7067228"/>
            <a:ext cx="3371298" cy="2231704"/>
          </a:xfrm>
          <a:prstGeom prst="rect">
            <a:avLst/>
          </a:prstGeom>
          <a:ln w="12700">
            <a:solidFill>
              <a:srgbClr val="000000"/>
            </a:solidFill>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0FAD2-A2AB-7C6E-452E-E1CDB0656EC2}"/>
              </a:ext>
            </a:extLst>
          </p:cNvPr>
          <p:cNvSpPr>
            <a:spLocks noGrp="1"/>
          </p:cNvSpPr>
          <p:nvPr>
            <p:ph type="title"/>
          </p:nvPr>
        </p:nvSpPr>
        <p:spPr/>
        <p:txBody>
          <a:bodyPr/>
          <a:lstStyle/>
          <a:p>
            <a:r>
              <a:rPr lang="en-US" dirty="0"/>
              <a:t>Coordinate uncertainty</a:t>
            </a:r>
          </a:p>
        </p:txBody>
      </p:sp>
      <p:pic>
        <p:nvPicPr>
          <p:cNvPr id="4" name="Picture 3">
            <a:extLst>
              <a:ext uri="{FF2B5EF4-FFF2-40B4-BE49-F238E27FC236}">
                <a16:creationId xmlns:a16="http://schemas.microsoft.com/office/drawing/2014/main" id="{15270583-8900-278F-1629-6B51FFCDFDA2}"/>
              </a:ext>
            </a:extLst>
          </p:cNvPr>
          <p:cNvPicPr>
            <a:picLocks noChangeAspect="1"/>
          </p:cNvPicPr>
          <p:nvPr/>
        </p:nvPicPr>
        <p:blipFill>
          <a:blip r:embed="rId2"/>
          <a:stretch>
            <a:fillRect/>
          </a:stretch>
        </p:blipFill>
        <p:spPr>
          <a:xfrm>
            <a:off x="897731" y="2435562"/>
            <a:ext cx="7772400" cy="6413900"/>
          </a:xfrm>
          <a:prstGeom prst="rect">
            <a:avLst/>
          </a:prstGeom>
        </p:spPr>
      </p:pic>
      <p:pic>
        <p:nvPicPr>
          <p:cNvPr id="5" name="Picture 4">
            <a:extLst>
              <a:ext uri="{FF2B5EF4-FFF2-40B4-BE49-F238E27FC236}">
                <a16:creationId xmlns:a16="http://schemas.microsoft.com/office/drawing/2014/main" id="{A25F1BBF-86B4-F0BD-6819-4728E4CEAE0D}"/>
              </a:ext>
            </a:extLst>
          </p:cNvPr>
          <p:cNvPicPr>
            <a:picLocks noChangeAspect="1"/>
          </p:cNvPicPr>
          <p:nvPr/>
        </p:nvPicPr>
        <p:blipFill>
          <a:blip r:embed="rId3"/>
          <a:stretch>
            <a:fillRect/>
          </a:stretch>
        </p:blipFill>
        <p:spPr>
          <a:xfrm>
            <a:off x="897731" y="8965901"/>
            <a:ext cx="1955800" cy="508000"/>
          </a:xfrm>
          <a:prstGeom prst="rect">
            <a:avLst/>
          </a:prstGeom>
        </p:spPr>
      </p:pic>
      <p:pic>
        <p:nvPicPr>
          <p:cNvPr id="6" name="Picture 5">
            <a:extLst>
              <a:ext uri="{FF2B5EF4-FFF2-40B4-BE49-F238E27FC236}">
                <a16:creationId xmlns:a16="http://schemas.microsoft.com/office/drawing/2014/main" id="{76A0073E-CED9-9918-D656-3100B2F823E7}"/>
              </a:ext>
            </a:extLst>
          </p:cNvPr>
          <p:cNvPicPr>
            <a:picLocks noChangeAspect="1"/>
          </p:cNvPicPr>
          <p:nvPr/>
        </p:nvPicPr>
        <p:blipFill>
          <a:blip r:embed="rId4"/>
          <a:stretch>
            <a:fillRect/>
          </a:stretch>
        </p:blipFill>
        <p:spPr>
          <a:xfrm>
            <a:off x="9179469" y="3031794"/>
            <a:ext cx="7772400" cy="4395865"/>
          </a:xfrm>
          <a:prstGeom prst="rect">
            <a:avLst/>
          </a:prstGeom>
        </p:spPr>
      </p:pic>
      <p:pic>
        <p:nvPicPr>
          <p:cNvPr id="7" name="Picture 6">
            <a:extLst>
              <a:ext uri="{FF2B5EF4-FFF2-40B4-BE49-F238E27FC236}">
                <a16:creationId xmlns:a16="http://schemas.microsoft.com/office/drawing/2014/main" id="{2661F866-2F5A-3DCC-4CF9-F86A6AC77C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6048" y="8733023"/>
            <a:ext cx="1966484" cy="740878"/>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10" name="TextBox 9">
            <a:extLst>
              <a:ext uri="{FF2B5EF4-FFF2-40B4-BE49-F238E27FC236}">
                <a16:creationId xmlns:a16="http://schemas.microsoft.com/office/drawing/2014/main" id="{0D0BAECE-35FB-40C3-1898-33BDF55DD74F}"/>
              </a:ext>
            </a:extLst>
          </p:cNvPr>
          <p:cNvSpPr txBox="1"/>
          <p:nvPr/>
        </p:nvSpPr>
        <p:spPr>
          <a:xfrm>
            <a:off x="9464842" y="7682123"/>
            <a:ext cx="731519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Coordinate Uncertainty in Meters: </a:t>
            </a:r>
            <a:r>
              <a:rPr kumimoji="0" lang="en-US" sz="2800" b="1" i="0" u="none" strike="noStrike" cap="none" spc="0" normalizeH="0" baseline="0" dirty="0">
                <a:ln>
                  <a:noFill/>
                </a:ln>
                <a:solidFill>
                  <a:srgbClr val="000000"/>
                </a:solidFill>
                <a:effectLst/>
                <a:uFillTx/>
                <a:latin typeface="+mn-lt"/>
                <a:ea typeface="+mn-ea"/>
                <a:cs typeface="+mn-cs"/>
                <a:sym typeface="Helvetica Light"/>
              </a:rPr>
              <a:t>1956 m</a:t>
            </a:r>
          </a:p>
        </p:txBody>
      </p:sp>
    </p:spTree>
    <p:extLst>
      <p:ext uri="{BB962C8B-B14F-4D97-AF65-F5344CB8AC3E}">
        <p14:creationId xmlns:p14="http://schemas.microsoft.com/office/powerpoint/2010/main" val="3835743063"/>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2740</TotalTime>
  <Words>1146</Words>
  <Application>Microsoft Macintosh PowerPoint</Application>
  <PresentationFormat>Custom</PresentationFormat>
  <Paragraphs>180</Paragraphs>
  <Slides>45</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Helvetica</vt:lpstr>
      <vt:lpstr>Helvetica Light</vt:lpstr>
      <vt:lpstr>Helvetica Neue</vt:lpstr>
      <vt:lpstr>Times New Roman</vt:lpstr>
      <vt:lpstr>White</vt:lpstr>
      <vt:lpstr>PowerPoint Presentation</vt:lpstr>
      <vt:lpstr>What is a georeference?</vt:lpstr>
      <vt:lpstr>What is a georeference?</vt:lpstr>
      <vt:lpstr>What is a georeference?</vt:lpstr>
      <vt:lpstr>What is a georeference?</vt:lpstr>
      <vt:lpstr>What is a georeference?</vt:lpstr>
      <vt:lpstr>Why georeference?</vt:lpstr>
      <vt:lpstr>Sources of uncertainty</vt:lpstr>
      <vt:lpstr>Coordinate uncertainty</vt:lpstr>
      <vt:lpstr>Map scale</vt:lpstr>
      <vt:lpstr>GPS accuracy</vt:lpstr>
      <vt:lpstr>Datum</vt:lpstr>
      <vt:lpstr>Datum uncertainty</vt:lpstr>
      <vt:lpstr>Direction and Distance measurement uncertainty</vt:lpstr>
      <vt:lpstr>Extent of locality uncertainty</vt:lpstr>
      <vt:lpstr>Extent of locality uncertainty</vt:lpstr>
      <vt:lpstr>Extent of locality uncertainty</vt:lpstr>
      <vt:lpstr>Extent of locality uncertainty</vt:lpstr>
      <vt:lpstr>Extent of locality uncertainty</vt:lpstr>
      <vt:lpstr>Sources of Uncertainty</vt:lpstr>
      <vt:lpstr>What is an ideal georeference?</vt:lpstr>
      <vt:lpstr>What is an ideal georeference?</vt:lpstr>
      <vt:lpstr>What is an ideal georeference?</vt:lpstr>
      <vt:lpstr>How to do it?</vt:lpstr>
      <vt:lpstr>PowerPoint Presentation</vt:lpstr>
      <vt:lpstr>GeoLocate Workflow</vt:lpstr>
      <vt:lpstr>GeoLocate Workflow</vt:lpstr>
      <vt:lpstr>GeoLocate Workflow</vt:lpstr>
      <vt:lpstr>GeoLocate Workflow</vt:lpstr>
      <vt:lpstr>GeoLocate Workflow</vt:lpstr>
      <vt:lpstr>PowerPoint Presentation</vt:lpstr>
      <vt:lpstr>PowerPoint Presentation</vt:lpstr>
      <vt:lpstr>PowerPoint Presentation</vt:lpstr>
      <vt:lpstr>PowerPoint Presentation</vt:lpstr>
      <vt:lpstr>PowerPoint Presentation</vt:lpstr>
      <vt:lpstr>GeoLocate Workflow</vt:lpstr>
      <vt:lpstr>PowerPoint Presentation</vt:lpstr>
      <vt:lpstr>Google Maps</vt:lpstr>
      <vt:lpstr>Falling Rain</vt:lpstr>
      <vt:lpstr>Getty Thesaurus of Geographic Names (TGN)</vt:lpstr>
      <vt:lpstr>FuzzyG- JRC Fuzzy Gazetteer</vt:lpstr>
      <vt:lpstr>Georeferencing  Quick Reference Guide</vt:lpstr>
      <vt:lpstr>Other Tools: Visualizing Data</vt:lpstr>
      <vt:lpstr>Links with links</vt:lpstr>
      <vt:lpstr>GEOLocate 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Gillett,Lauren E</cp:lastModifiedBy>
  <cp:revision>57</cp:revision>
  <dcterms:modified xsi:type="dcterms:W3CDTF">2023-07-19T20:04:10Z</dcterms:modified>
</cp:coreProperties>
</file>